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80" r:id="rId1"/>
  </p:sldMasterIdLst>
  <p:sldIdLst>
    <p:sldId id="256" r:id="rId2"/>
    <p:sldId id="257" r:id="rId3"/>
    <p:sldId id="258" r:id="rId4"/>
    <p:sldId id="285" r:id="rId5"/>
    <p:sldId id="259" r:id="rId6"/>
    <p:sldId id="286" r:id="rId7"/>
    <p:sldId id="262" r:id="rId8"/>
    <p:sldId id="281" r:id="rId9"/>
    <p:sldId id="284" r:id="rId10"/>
    <p:sldId id="261" r:id="rId11"/>
    <p:sldId id="263" r:id="rId12"/>
    <p:sldId id="277" r:id="rId13"/>
    <p:sldId id="283" r:id="rId14"/>
    <p:sldId id="265" r:id="rId15"/>
    <p:sldId id="276" r:id="rId16"/>
    <p:sldId id="275" r:id="rId17"/>
    <p:sldId id="266" r:id="rId18"/>
    <p:sldId id="267" r:id="rId19"/>
    <p:sldId id="268" r:id="rId20"/>
    <p:sldId id="269" r:id="rId21"/>
    <p:sldId id="28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1C9"/>
    <a:srgbClr val="5007BA"/>
    <a:srgbClr val="E4001C"/>
    <a:srgbClr val="C00015"/>
    <a:srgbClr val="C0013A"/>
    <a:srgbClr val="09D2E8"/>
    <a:srgbClr val="283376"/>
    <a:srgbClr val="1E6AAC"/>
    <a:srgbClr val="0917E6"/>
    <a:srgbClr val="461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96" autoAdjust="0"/>
  </p:normalViewPr>
  <p:slideViewPr>
    <p:cSldViewPr snapToGrid="0" snapToObjects="1">
      <p:cViewPr>
        <p:scale>
          <a:sx n="100" d="100"/>
          <a:sy n="100" d="100"/>
        </p:scale>
        <p:origin x="-552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December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2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4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December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E901-9874-0B46-94BB-DB28EEA4FE91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4799-0677-1047-904E-0D6173E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-iamas.org/resources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-iamas.org/resources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-iamas.org/resources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irc-iamas.org/resources/" TargetMode="External"/><Relationship Id="rId5" Type="http://schemas.openxmlformats.org/officeDocument/2006/relationships/hyperlink" Target="http://www.iugg.org/members/adhering.php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file://localhost/Users/cahalan/Desktop/IRC/2012Business@Berlin/WG_Reports_2012/Rap_GRP_IRC_Report_2012.doc" TargetMode="Externa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file://localhost/Users/cahalan/Desktop/IRC/2012Business@Berlin/WG_Reports_2012/3DRT_IRC_Report_2012.docx" TargetMode="External"/><Relationship Id="rId4" Type="http://schemas.openxmlformats.org/officeDocument/2006/relationships/hyperlink" Target="file://localhost/Users/cahalan/Desktop/IRC/2012Business@Berlin/WG_Reports_2012/CIRC_IRC_Report_2012.pptx" TargetMode="External"/><Relationship Id="rId5" Type="http://schemas.openxmlformats.org/officeDocument/2006/relationships/hyperlink" Target="file://localhost/Users/cahalan/Desktop/IRC/2012Business@Berlin/WG_Reports_2012/GEB_IRC_Report_2012.doc" TargetMode="External"/><Relationship Id="rId6" Type="http://schemas.openxmlformats.org/officeDocument/2006/relationships/hyperlink" Target="file://localhost/Users/cahalan/Desktop/IRC/2012Business@Berlin/WG_Reports_2012/IPRT_IRC_Report_2012.docx" TargetMode="External"/><Relationship Id="rId7" Type="http://schemas.openxmlformats.org/officeDocument/2006/relationships/hyperlink" Target="file://localhost/Users/cahalan/Desktop/IRC/2012Business@Berlin/WG_Reports_2012/ITWG%20IRC%20Report%20August%202012.ppt" TargetMode="External"/><Relationship Id="rId8" Type="http://schemas.openxmlformats.org/officeDocument/2006/relationships/hyperlink" Target="file://localhost/Users/cahalan/Desktop/IRC/2012Business@Berlin/WG_Reports_2012/UV_IRC_Report_2012.doc" TargetMode="External"/><Relationship Id="rId9" Type="http://schemas.openxmlformats.org/officeDocument/2006/relationships/hyperlink" Target="file://localhost/Users/cahalan/Desktop/IRC/2012Business@Berlin/WG_Reports_2012/Rap_BSRN_IRC_Report_2012.docx" TargetMode="External"/><Relationship Id="rId10" Type="http://schemas.openxmlformats.org/officeDocument/2006/relationships/hyperlink" Target="file://localhost/Users/cahalan/Desktop/IRC/2012Business@Berlin/WG_Reports_2012/Rap_Clouds_and_Rad_2012.p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1.wdp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ghtberlincro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091"/>
            <a:ext cx="9144000" cy="4920058"/>
          </a:xfrm>
          <a:prstGeom prst="rect">
            <a:avLst/>
          </a:prstGeom>
          <a:ln w="6350" cmpd="sng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74923" y="3247658"/>
            <a:ext cx="2754480" cy="892552"/>
          </a:xfrm>
          <a:prstGeom prst="rect">
            <a:avLst/>
          </a:prstGeom>
          <a:noFill/>
          <a:ln w="635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spc="400" dirty="0" smtClean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en-US" sz="2600" spc="400" dirty="0" smtClean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lang="en-US" sz="2600" cap="small" spc="400" dirty="0" smtClean="0">
                <a:solidFill>
                  <a:srgbClr val="FFFFFF"/>
                </a:solidFill>
                <a:latin typeface="Verdana"/>
                <a:cs typeface="Verdana"/>
              </a:rPr>
              <a:t>LIN</a:t>
            </a:r>
            <a:endParaRPr lang="en-US" sz="2600" spc="21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algn="ctr"/>
            <a:r>
              <a:rPr lang="en-US" sz="2400" spc="50" dirty="0" smtClean="0">
                <a:solidFill>
                  <a:srgbClr val="FFFFFF"/>
                </a:solidFill>
                <a:latin typeface="Verdana"/>
                <a:cs typeface="Verdana"/>
              </a:rPr>
              <a:t>7 AUGUST 2012</a:t>
            </a:r>
            <a:endParaRPr lang="en-US" sz="2400" spc="5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04" y="108848"/>
            <a:ext cx="1328296" cy="1328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070100" y="1475244"/>
            <a:ext cx="540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280" dirty="0" smtClean="0">
                <a:solidFill>
                  <a:schemeClr val="bg1"/>
                </a:solidFill>
                <a:latin typeface="Verdana"/>
                <a:cs typeface="Verdana"/>
              </a:rPr>
              <a:t>IRC BUSINESS MEETING</a:t>
            </a:r>
            <a:endParaRPr lang="en-US" sz="2800" spc="28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500" y="6350000"/>
            <a:ext cx="746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1000" dirty="0" smtClean="0">
                <a:solidFill>
                  <a:srgbClr val="F7A511"/>
                </a:solidFill>
              </a:rPr>
              <a:t>SEMINARIS CAMPUSHOTEL </a:t>
            </a:r>
            <a:r>
              <a:rPr lang="en-US" sz="1600" dirty="0" smtClean="0">
                <a:solidFill>
                  <a:srgbClr val="F7A511"/>
                </a:solidFill>
                <a:sym typeface="Wingdings"/>
              </a:rPr>
              <a:t></a:t>
            </a:r>
            <a:r>
              <a:rPr lang="en-US" dirty="0" smtClean="0">
                <a:solidFill>
                  <a:srgbClr val="F7A511"/>
                </a:solidFill>
                <a:sym typeface="Wingdings"/>
              </a:rPr>
              <a:t>     </a:t>
            </a:r>
            <a:r>
              <a:rPr lang="en-US" spc="1000" dirty="0" smtClean="0">
                <a:solidFill>
                  <a:srgbClr val="F7A511"/>
                </a:solidFill>
              </a:rPr>
              <a:t>DAHLEM </a:t>
            </a:r>
            <a:endParaRPr lang="en-US" spc="1000" dirty="0">
              <a:solidFill>
                <a:srgbClr val="F7A511"/>
              </a:solidFill>
            </a:endParaRPr>
          </a:p>
        </p:txBody>
      </p:sp>
      <p:pic>
        <p:nvPicPr>
          <p:cNvPr id="2" name="Picture 1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3553"/>
            <a:ext cx="1114355" cy="11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2" y="965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98457" y="584872"/>
            <a:ext cx="38350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mbria"/>
                <a:cs typeface="Cambria"/>
              </a:rPr>
              <a:t>IRS </a:t>
            </a:r>
            <a:r>
              <a:rPr lang="en-US" sz="2800" dirty="0" smtClean="0">
                <a:latin typeface="Cambria"/>
                <a:cs typeface="Cambria"/>
              </a:rPr>
              <a:t>2012 Banquet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I</a:t>
            </a:r>
            <a:r>
              <a:rPr lang="en-US" sz="1600" dirty="0" smtClean="0">
                <a:latin typeface="Cambria"/>
                <a:cs typeface="Cambria"/>
              </a:rPr>
              <a:t>NTER</a:t>
            </a:r>
            <a:r>
              <a:rPr lang="en-US" sz="2000" dirty="0" smtClean="0">
                <a:latin typeface="Cambria"/>
                <a:cs typeface="Cambria"/>
              </a:rPr>
              <a:t>C</a:t>
            </a:r>
            <a:r>
              <a:rPr lang="en-US" sz="1600" dirty="0" smtClean="0">
                <a:latin typeface="Cambria"/>
                <a:cs typeface="Cambria"/>
              </a:rPr>
              <a:t>ONTINENTAL</a:t>
            </a:r>
            <a:r>
              <a:rPr lang="en-US" sz="2000" dirty="0" smtClean="0">
                <a:latin typeface="Cambria"/>
                <a:cs typeface="Cambria"/>
              </a:rPr>
              <a:t> H</a:t>
            </a:r>
            <a:r>
              <a:rPr lang="en-US" sz="1600" dirty="0" smtClean="0">
                <a:latin typeface="Cambria"/>
                <a:cs typeface="Cambria"/>
              </a:rPr>
              <a:t>OTEL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ambria"/>
                <a:cs typeface="Cambria"/>
              </a:rPr>
              <a:t>BUDAPESTER STRASSE 2</a:t>
            </a:r>
            <a:r>
              <a:rPr lang="en-US" dirty="0" smtClean="0">
                <a:latin typeface="Cambria"/>
                <a:cs typeface="Cambria"/>
              </a:rPr>
              <a:t>, B</a:t>
            </a:r>
            <a:r>
              <a:rPr lang="en-US" sz="1400" dirty="0" smtClean="0">
                <a:latin typeface="Cambria"/>
                <a:cs typeface="Cambria"/>
              </a:rPr>
              <a:t>ERLIN</a:t>
            </a:r>
            <a:r>
              <a:rPr lang="en-US" dirty="0" smtClean="0">
                <a:latin typeface="Cambria"/>
                <a:cs typeface="Cambria"/>
              </a:rPr>
              <a:t> 10787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2726" y="9714"/>
            <a:ext cx="4526782" cy="561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ambria"/>
                <a:cs typeface="Cambria"/>
              </a:rPr>
              <a:t>President’s Report 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828800"/>
            <a:ext cx="557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Subway Stops – two choices, each stop is about 1 km from hotel:</a:t>
            </a:r>
          </a:p>
          <a:p>
            <a:r>
              <a:rPr lang="en-US" sz="1600" dirty="0" smtClean="0"/>
              <a:t>  				</a:t>
            </a:r>
            <a:r>
              <a:rPr lang="en-US" sz="1600" dirty="0" err="1" smtClean="0"/>
              <a:t>Wittenbergplatz</a:t>
            </a:r>
            <a:r>
              <a:rPr lang="en-US" sz="1600" dirty="0" smtClean="0"/>
              <a:t> U3 Line</a:t>
            </a:r>
            <a:endParaRPr lang="en-US" sz="1600" dirty="0"/>
          </a:p>
          <a:p>
            <a:r>
              <a:rPr lang="en-US" sz="1600" dirty="0" smtClean="0"/>
              <a:t>			OR	</a:t>
            </a:r>
            <a:r>
              <a:rPr lang="en-US" sz="1600" dirty="0" err="1" smtClean="0"/>
              <a:t>Zoologischer</a:t>
            </a:r>
            <a:r>
              <a:rPr lang="en-US" sz="1600" dirty="0" smtClean="0"/>
              <a:t> </a:t>
            </a:r>
            <a:r>
              <a:rPr lang="en-US" sz="1600" dirty="0" err="1" smtClean="0"/>
              <a:t>Garten</a:t>
            </a:r>
            <a:r>
              <a:rPr lang="en-US" sz="1600" dirty="0" smtClean="0"/>
              <a:t>  U9 or S5 Line</a:t>
            </a:r>
          </a:p>
        </p:txBody>
      </p:sp>
      <p:pic>
        <p:nvPicPr>
          <p:cNvPr id="9" name="Picture 8" descr="DahlemtoI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2984500"/>
            <a:ext cx="4622800" cy="3810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0300" y="4622800"/>
            <a:ext cx="98480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Wittenbergplatz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850900" y="4292600"/>
            <a:ext cx="113200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Zoologischer</a:t>
            </a:r>
            <a:r>
              <a:rPr lang="en-US" sz="900" dirty="0" smtClean="0"/>
              <a:t> </a:t>
            </a:r>
            <a:r>
              <a:rPr lang="en-US" sz="900" dirty="0" err="1" smtClean="0"/>
              <a:t>Garten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299200"/>
            <a:ext cx="1386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 = </a:t>
            </a:r>
            <a:r>
              <a:rPr lang="en-US" sz="1400" dirty="0" err="1" smtClean="0">
                <a:solidFill>
                  <a:srgbClr val="FFFF00"/>
                </a:solidFill>
              </a:rPr>
              <a:t>Dahlem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</a:rPr>
              <a:t>Dorf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o</a:t>
            </a:r>
            <a:r>
              <a:rPr lang="en-US" sz="1400" dirty="0" smtClean="0">
                <a:solidFill>
                  <a:srgbClr val="FFFF00"/>
                </a:solidFill>
              </a:rPr>
              <a:t>n U3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4600" y="5105400"/>
            <a:ext cx="51434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U3 line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919935" y="4255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020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A020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8535" y="4484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020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>
              <a:solidFill>
                <a:srgbClr val="FA02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5626" y="4230300"/>
            <a:ext cx="50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426367" y="4359196"/>
            <a:ext cx="202533" cy="162004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80000">
            <a:off x="6533378" y="2136408"/>
            <a:ext cx="235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tencil"/>
                <a:cs typeface="Stencil"/>
              </a:rPr>
              <a:t>OR SHARE A TAXI!</a:t>
            </a:r>
            <a:endParaRPr lang="en-US" sz="20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pic>
        <p:nvPicPr>
          <p:cNvPr id="19" name="Picture 18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132753"/>
            <a:ext cx="922111" cy="930544"/>
          </a:xfrm>
          <a:prstGeom prst="rect">
            <a:avLst/>
          </a:prstGeom>
        </p:spPr>
      </p:pic>
      <p:pic>
        <p:nvPicPr>
          <p:cNvPr id="20" name="Picture 19" descr="ICH_close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15" y="3241582"/>
            <a:ext cx="4602870" cy="354021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787900" y="3790950"/>
            <a:ext cx="508000" cy="520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78700" y="5981700"/>
            <a:ext cx="508000" cy="520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05800" y="3619500"/>
            <a:ext cx="508000" cy="520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40500" y="3606800"/>
            <a:ext cx="611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erpetua Titling MT"/>
                <a:cs typeface="Perpetua Titling MT"/>
              </a:rPr>
              <a:t>ZOO</a:t>
            </a:r>
            <a:endParaRPr lang="en-US" sz="1400" dirty="0">
              <a:solidFill>
                <a:srgbClr val="FFFF00"/>
              </a:solidFill>
              <a:latin typeface="Perpetua Titling MT"/>
              <a:cs typeface="Perpetua Titling M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8500" y="3410635"/>
            <a:ext cx="1099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Zoologischer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</a:p>
          <a:p>
            <a:r>
              <a:rPr lang="en-US" sz="1200" dirty="0" err="1">
                <a:solidFill>
                  <a:srgbClr val="FFFF00"/>
                </a:solidFill>
              </a:rPr>
              <a:t>Garten</a:t>
            </a:r>
            <a:r>
              <a:rPr lang="en-US" sz="1200" dirty="0">
                <a:solidFill>
                  <a:srgbClr val="FFFF00"/>
                </a:solidFill>
              </a:rPr>
              <a:t>  U9/S5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90296" y="6444734"/>
            <a:ext cx="1409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Wittenbergplatz</a:t>
            </a:r>
            <a:r>
              <a:rPr lang="en-US" sz="1200" dirty="0">
                <a:solidFill>
                  <a:srgbClr val="FFFF00"/>
                </a:solidFill>
              </a:rPr>
              <a:t> U3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91305" y="3371334"/>
            <a:ext cx="1589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InterContinental Hotel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2616200"/>
            <a:ext cx="109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Far view: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16500" y="2882900"/>
            <a:ext cx="135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Closer view: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469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19232" y="101428"/>
            <a:ext cx="5276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>
                <a:latin typeface="Cambria"/>
                <a:cs typeface="Cambria"/>
              </a:rPr>
              <a:t>Selection of  Officers for 2012</a:t>
            </a:r>
            <a:r>
              <a:rPr lang="en-US" sz="2000" spc="100" dirty="0"/>
              <a:t>–</a:t>
            </a:r>
            <a:r>
              <a:rPr lang="en-US" sz="2000" spc="100" dirty="0">
                <a:latin typeface="Cambria"/>
                <a:cs typeface="Cambria"/>
              </a:rPr>
              <a:t>2016 </a:t>
            </a:r>
            <a:r>
              <a:rPr lang="en-US" sz="2000" spc="100" dirty="0" smtClean="0">
                <a:latin typeface="Cambria"/>
                <a:cs typeface="Cambria"/>
              </a:rPr>
              <a:t>Term</a:t>
            </a:r>
            <a:endParaRPr lang="en-US" sz="2000" spc="100" dirty="0"/>
          </a:p>
        </p:txBody>
      </p:sp>
      <p:sp>
        <p:nvSpPr>
          <p:cNvPr id="3" name="TextBox 2"/>
          <p:cNvSpPr txBox="1"/>
          <p:nvPr/>
        </p:nvSpPr>
        <p:spPr>
          <a:xfrm>
            <a:off x="1335164" y="694507"/>
            <a:ext cx="72014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                         </a:t>
            </a:r>
            <a:r>
              <a:rPr lang="en-US" sz="2000" dirty="0" smtClean="0">
                <a:latin typeface="Constantia"/>
                <a:cs typeface="Constantia"/>
              </a:rPr>
              <a:t>Voting Procedures for Officers</a:t>
            </a:r>
          </a:p>
          <a:p>
            <a:endParaRPr lang="en-US" sz="600" dirty="0" smtClean="0">
              <a:latin typeface="Constantia"/>
              <a:cs typeface="Constantia"/>
            </a:endParaRPr>
          </a:p>
          <a:p>
            <a:r>
              <a:rPr lang="en-US" sz="1200" i="1" dirty="0" smtClean="0">
                <a:latin typeface="Constantia"/>
                <a:cs typeface="Constantia"/>
              </a:rPr>
              <a:t>Detailed procedures on </a:t>
            </a:r>
            <a:r>
              <a:rPr lang="en-US" sz="1200" i="1" dirty="0">
                <a:latin typeface="Constantia"/>
                <a:cs typeface="Constantia"/>
              </a:rPr>
              <a:t>website </a:t>
            </a:r>
            <a:r>
              <a:rPr lang="en-US" sz="1200" i="1" dirty="0" smtClean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 </a:t>
            </a:r>
            <a:r>
              <a:rPr lang="en-US" sz="1200" i="1" dirty="0" smtClean="0">
                <a:solidFill>
                  <a:srgbClr val="0000FF"/>
                </a:solidFill>
                <a:latin typeface="Constantia"/>
                <a:cs typeface="Constantia"/>
                <a:hlinkClick r:id="rId3"/>
              </a:rPr>
              <a:t>http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hlinkClick r:id="rId3"/>
              </a:rPr>
              <a:t>://www.irc-iamas.org/resources</a:t>
            </a:r>
            <a:r>
              <a:rPr lang="en-US" sz="1200" i="1" dirty="0" smtClean="0">
                <a:solidFill>
                  <a:srgbClr val="0000FF"/>
                </a:solidFill>
                <a:latin typeface="Constantia"/>
                <a:cs typeface="Constantia"/>
                <a:hlinkClick r:id="rId3"/>
              </a:rPr>
              <a:t>/</a:t>
            </a:r>
            <a:r>
              <a:rPr lang="en-US" sz="1200" i="1" dirty="0" smtClean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lang="en-US" sz="1200" i="1" dirty="0" smtClean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 “Voting Procedure for Officers”</a:t>
            </a:r>
            <a:endParaRPr lang="en-US" sz="1200" i="1" dirty="0" smtClean="0">
              <a:solidFill>
                <a:srgbClr val="0000FF"/>
              </a:solidFill>
              <a:latin typeface="Constantia"/>
              <a:cs typeface="Constantia"/>
            </a:endParaRPr>
          </a:p>
          <a:p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22" y="1277233"/>
            <a:ext cx="9127278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●"/>
            </a:pPr>
            <a:endParaRPr lang="en-US" sz="1400" b="1" dirty="0" smtClean="0"/>
          </a:p>
          <a:p>
            <a:pPr marL="285750" indent="-285750">
              <a:buFont typeface="Lucida Grande"/>
              <a:buChar char="●"/>
            </a:pPr>
            <a:r>
              <a:rPr lang="en-US" sz="1400" b="1" dirty="0" smtClean="0"/>
              <a:t>Nomination </a:t>
            </a:r>
            <a:r>
              <a:rPr lang="en-US" sz="1400" b="1" dirty="0"/>
              <a:t>of a Candidate for President</a:t>
            </a:r>
            <a:r>
              <a:rPr lang="en-US" sz="1400" dirty="0"/>
              <a:t> </a:t>
            </a:r>
            <a:r>
              <a:rPr lang="en-US" sz="1400" dirty="0" smtClean="0"/>
              <a:t>During </a:t>
            </a:r>
            <a:r>
              <a:rPr lang="en-US" sz="1400" dirty="0"/>
              <a:t>the </a:t>
            </a:r>
            <a:r>
              <a:rPr lang="en-US" sz="1400" dirty="0" smtClean="0"/>
              <a:t>last </a:t>
            </a:r>
            <a:r>
              <a:rPr lang="en-US" sz="1400" dirty="0"/>
              <a:t>year of </a:t>
            </a:r>
            <a:r>
              <a:rPr lang="en-US" sz="1400" dirty="0" smtClean="0"/>
              <a:t>term, the sitting </a:t>
            </a:r>
            <a:r>
              <a:rPr lang="en-US" sz="1400" dirty="0"/>
              <a:t>IRC President forms a </a:t>
            </a:r>
            <a:r>
              <a:rPr lang="en-US" sz="1400" dirty="0" smtClean="0"/>
              <a:t>Nominating</a:t>
            </a:r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Committee </a:t>
            </a:r>
            <a:r>
              <a:rPr lang="en-US" sz="1400" dirty="0"/>
              <a:t>-</a:t>
            </a:r>
            <a:r>
              <a:rPr lang="en-US" sz="1400" dirty="0" smtClean="0"/>
              <a:t> 2 </a:t>
            </a:r>
            <a:r>
              <a:rPr lang="en-US" sz="1400" dirty="0"/>
              <a:t>or more additional individuals </a:t>
            </a:r>
            <a:r>
              <a:rPr lang="en-US" sz="1400" dirty="0" smtClean="0"/>
              <a:t>- past Presidents. Sitting </a:t>
            </a:r>
            <a:r>
              <a:rPr lang="en-US" sz="1400" dirty="0"/>
              <a:t>IRC </a:t>
            </a:r>
            <a:r>
              <a:rPr lang="en-US" sz="1400" dirty="0" smtClean="0"/>
              <a:t>President </a:t>
            </a:r>
            <a:r>
              <a:rPr lang="en-US" sz="1400" dirty="0"/>
              <a:t>and </a:t>
            </a:r>
            <a:r>
              <a:rPr lang="en-US" sz="1400" dirty="0" smtClean="0"/>
              <a:t>Nom. Comm. </a:t>
            </a:r>
            <a:r>
              <a:rPr lang="en-US" sz="1400" dirty="0"/>
              <a:t>select </a:t>
            </a:r>
            <a:r>
              <a:rPr lang="en-US" sz="1400" dirty="0" smtClean="0"/>
              <a:t>candidate 	for President by consensus or vote if necessary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b="1" dirty="0" smtClean="0"/>
              <a:t>Nomination </a:t>
            </a:r>
            <a:r>
              <a:rPr lang="en-US" sz="1400" b="1" dirty="0"/>
              <a:t>of a Candidate for </a:t>
            </a:r>
            <a:r>
              <a:rPr lang="en-US" sz="1400" b="1" dirty="0" smtClean="0"/>
              <a:t>Vice President + </a:t>
            </a:r>
            <a:r>
              <a:rPr lang="en-US" sz="1400" b="1" dirty="0"/>
              <a:t>Candidate for </a:t>
            </a:r>
            <a:r>
              <a:rPr lang="en-US" sz="1400" b="1" dirty="0" smtClean="0"/>
              <a:t>Secretary</a:t>
            </a:r>
            <a:r>
              <a:rPr lang="en-US" sz="1400" dirty="0" smtClean="0"/>
              <a:t>  Nominee </a:t>
            </a:r>
            <a:r>
              <a:rPr lang="en-US" sz="1400" dirty="0"/>
              <a:t>for </a:t>
            </a:r>
            <a:r>
              <a:rPr lang="en-US" sz="1400" dirty="0" smtClean="0"/>
              <a:t>President, sitting President &amp;</a:t>
            </a:r>
            <a:r>
              <a:rPr lang="en-US" sz="1400" dirty="0"/>
              <a:t>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Nom. Comm. select Nominee </a:t>
            </a:r>
            <a:r>
              <a:rPr lang="en-US" sz="1400" dirty="0"/>
              <a:t>for </a:t>
            </a:r>
            <a:r>
              <a:rPr lang="en-US" sz="1400" dirty="0" smtClean="0"/>
              <a:t>VP </a:t>
            </a:r>
            <a:r>
              <a:rPr lang="en-US" sz="1400" dirty="0"/>
              <a:t>and </a:t>
            </a:r>
            <a:r>
              <a:rPr lang="en-US" sz="1400" dirty="0" smtClean="0"/>
              <a:t>Nominee </a:t>
            </a:r>
            <a:r>
              <a:rPr lang="en-US" sz="1400" dirty="0"/>
              <a:t>for Secretary</a:t>
            </a:r>
            <a:r>
              <a:rPr lang="en-US" sz="1400" dirty="0" smtClean="0"/>
              <a:t> by </a:t>
            </a:r>
            <a:r>
              <a:rPr lang="en-US" sz="1400" dirty="0"/>
              <a:t>consensus </a:t>
            </a:r>
            <a:r>
              <a:rPr lang="en-US" sz="1400" dirty="0" smtClean="0"/>
              <a:t>or vote </a:t>
            </a:r>
            <a:r>
              <a:rPr lang="en-US" sz="1400" dirty="0"/>
              <a:t>if </a:t>
            </a:r>
            <a:r>
              <a:rPr lang="en-US" sz="1400" dirty="0" smtClean="0"/>
              <a:t>necessary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b="1" dirty="0"/>
              <a:t>Election of </a:t>
            </a:r>
            <a:r>
              <a:rPr lang="en-US" sz="1400" b="1" dirty="0" smtClean="0"/>
              <a:t>President </a:t>
            </a:r>
            <a:r>
              <a:rPr lang="en-US" sz="1400" b="1" dirty="0"/>
              <a:t>and </a:t>
            </a:r>
            <a:r>
              <a:rPr lang="en-US" sz="1400" b="1" dirty="0" err="1"/>
              <a:t>His/Her</a:t>
            </a:r>
            <a:r>
              <a:rPr lang="en-US" sz="1400" b="1" dirty="0"/>
              <a:t> Slate of </a:t>
            </a:r>
            <a:r>
              <a:rPr lang="en-US" sz="1400" b="1" dirty="0" smtClean="0"/>
              <a:t>Vice President </a:t>
            </a:r>
            <a:r>
              <a:rPr lang="en-US" sz="1400" b="1" dirty="0"/>
              <a:t>and </a:t>
            </a:r>
            <a:r>
              <a:rPr lang="en-US" sz="1400" b="1" dirty="0" smtClean="0"/>
              <a:t>Secretary</a:t>
            </a:r>
            <a:r>
              <a:rPr lang="en-US" sz="1400" dirty="0" smtClean="0"/>
              <a:t> Election </a:t>
            </a:r>
            <a:r>
              <a:rPr lang="en-US" sz="1400" dirty="0"/>
              <a:t>of </a:t>
            </a:r>
            <a:r>
              <a:rPr lang="en-US" sz="1400" dirty="0" smtClean="0"/>
              <a:t>new President </a:t>
            </a:r>
            <a:r>
              <a:rPr lang="en-US" sz="1400" dirty="0"/>
              <a:t>of </a:t>
            </a:r>
            <a:r>
              <a:rPr lang="en-US" sz="1400" dirty="0" smtClean="0"/>
              <a:t>IRC </a:t>
            </a:r>
            <a:r>
              <a:rPr lang="en-US" sz="1400" dirty="0"/>
              <a:t>must be </a:t>
            </a:r>
            <a:r>
              <a:rPr lang="en-US" sz="1400" dirty="0" smtClean="0"/>
              <a:t>on </a:t>
            </a:r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agenda </a:t>
            </a:r>
            <a:r>
              <a:rPr lang="en-US" sz="1400" dirty="0"/>
              <a:t>of </a:t>
            </a:r>
            <a:r>
              <a:rPr lang="en-US" sz="1400" dirty="0" smtClean="0"/>
              <a:t>the last </a:t>
            </a:r>
            <a:r>
              <a:rPr lang="en-US" sz="1400" dirty="0"/>
              <a:t>IRC </a:t>
            </a:r>
            <a:r>
              <a:rPr lang="en-US" sz="1400" dirty="0" smtClean="0"/>
              <a:t>business </a:t>
            </a:r>
            <a:r>
              <a:rPr lang="en-US" sz="1400" dirty="0"/>
              <a:t>meeting of a </a:t>
            </a:r>
            <a:r>
              <a:rPr lang="en-US" sz="1400" dirty="0" smtClean="0"/>
              <a:t>term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Nominee </a:t>
            </a:r>
            <a:r>
              <a:rPr lang="en-US" sz="1400" dirty="0"/>
              <a:t>for President is presented to members in attendance at </a:t>
            </a:r>
            <a:r>
              <a:rPr lang="en-US" sz="1400" dirty="0" smtClean="0"/>
              <a:t>business meeting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Nominee </a:t>
            </a:r>
            <a:r>
              <a:rPr lang="en-US" sz="1400" dirty="0"/>
              <a:t>for President in </a:t>
            </a:r>
            <a:r>
              <a:rPr lang="en-US" sz="1400" dirty="0" smtClean="0"/>
              <a:t>turn </a:t>
            </a:r>
            <a:r>
              <a:rPr lang="en-US" sz="1400" dirty="0"/>
              <a:t>presents </a:t>
            </a:r>
            <a:r>
              <a:rPr lang="en-US" sz="1400" dirty="0" smtClean="0"/>
              <a:t>his/her </a:t>
            </a:r>
            <a:r>
              <a:rPr lang="en-US" sz="1400" dirty="0"/>
              <a:t>“slate” of nominees for </a:t>
            </a:r>
            <a:r>
              <a:rPr lang="en-US" sz="1400" dirty="0" smtClean="0"/>
              <a:t>VP &amp; Secretary</a:t>
            </a:r>
          </a:p>
          <a:p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All members </a:t>
            </a:r>
            <a:r>
              <a:rPr lang="en-US" sz="1400" dirty="0"/>
              <a:t>present </a:t>
            </a:r>
            <a:r>
              <a:rPr lang="en-US" sz="1400" dirty="0" smtClean="0"/>
              <a:t>at </a:t>
            </a:r>
            <a:r>
              <a:rPr lang="en-US" sz="1400" dirty="0"/>
              <a:t>business meeting </a:t>
            </a:r>
            <a:r>
              <a:rPr lang="en-US" sz="1400" b="1" dirty="0" smtClean="0"/>
              <a:t>VOTE FOR OR AGAINST </a:t>
            </a:r>
            <a:r>
              <a:rPr lang="en-US" sz="1400" dirty="0" smtClean="0"/>
              <a:t>electing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as the new President for the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following term</a:t>
            </a:r>
            <a:r>
              <a:rPr lang="en-US" sz="1400" dirty="0"/>
              <a:t>. Each member has one vote. The new President is elected by a simple majority of affirmative votes.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In </a:t>
            </a:r>
            <a:r>
              <a:rPr lang="en-US" sz="1400" dirty="0"/>
              <a:t>the case </a:t>
            </a:r>
            <a:r>
              <a:rPr lang="en-US" sz="1400" dirty="0" smtClean="0"/>
              <a:t>of a </a:t>
            </a:r>
            <a:r>
              <a:rPr lang="en-US" sz="1400" dirty="0"/>
              <a:t>tie, the vote of the sitting IRC president decides the outcome of the election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for President </a:t>
            </a:r>
            <a:r>
              <a:rPr lang="en-US" sz="1400" b="1" dirty="0"/>
              <a:t>is elected</a:t>
            </a:r>
            <a:r>
              <a:rPr lang="en-US" sz="1400" dirty="0"/>
              <a:t>, then </a:t>
            </a:r>
            <a:r>
              <a:rPr lang="en-US" sz="1400" dirty="0" smtClean="0"/>
              <a:t>his/her </a:t>
            </a:r>
            <a:r>
              <a:rPr lang="en-US" sz="1400" dirty="0"/>
              <a:t>nominees for </a:t>
            </a:r>
            <a:r>
              <a:rPr lang="en-US" sz="1400" dirty="0" smtClean="0"/>
              <a:t>VP &amp; </a:t>
            </a:r>
            <a:r>
              <a:rPr lang="en-US" sz="1400" dirty="0"/>
              <a:t>Secretary are automatically </a:t>
            </a:r>
            <a:r>
              <a:rPr lang="en-US" sz="1400" dirty="0" smtClean="0"/>
              <a:t>elected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f</a:t>
            </a:r>
            <a:r>
              <a:rPr lang="en-US" sz="1400" dirty="0" smtClean="0"/>
              <a:t>or President </a:t>
            </a:r>
            <a:r>
              <a:rPr lang="en-US" sz="1400" b="1" dirty="0"/>
              <a:t>is not elected</a:t>
            </a:r>
            <a:r>
              <a:rPr lang="en-US" sz="1400" dirty="0"/>
              <a:t>, then his/her </a:t>
            </a:r>
            <a:r>
              <a:rPr lang="en-US" sz="1400" dirty="0" smtClean="0"/>
              <a:t>nominees </a:t>
            </a:r>
            <a:r>
              <a:rPr lang="en-US" sz="1400" dirty="0"/>
              <a:t>are also not </a:t>
            </a:r>
            <a:r>
              <a:rPr lang="en-US" sz="1400" dirty="0" smtClean="0"/>
              <a:t>elected </a:t>
            </a:r>
            <a:r>
              <a:rPr lang="en-US" sz="1400" dirty="0"/>
              <a:t>(</a:t>
            </a:r>
            <a:r>
              <a:rPr lang="en-US" sz="1400" dirty="0" smtClean="0"/>
              <a:t>no </a:t>
            </a:r>
            <a:r>
              <a:rPr lang="en-US" sz="1400" dirty="0"/>
              <a:t>separate votes for </a:t>
            </a:r>
            <a:r>
              <a:rPr lang="en-US" sz="1400" dirty="0" smtClean="0"/>
              <a:t>VP &amp; Sec)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the Nom. </a:t>
            </a:r>
            <a:r>
              <a:rPr lang="en-US" sz="1400" dirty="0"/>
              <a:t>for President is not </a:t>
            </a:r>
            <a:r>
              <a:rPr lang="en-US" sz="1400" dirty="0" smtClean="0"/>
              <a:t>approved, </a:t>
            </a:r>
            <a:r>
              <a:rPr lang="en-US" sz="1400" dirty="0"/>
              <a:t>then </a:t>
            </a:r>
            <a:r>
              <a:rPr lang="en-US" sz="1400" dirty="0" smtClean="0"/>
              <a:t>the steps of selecting </a:t>
            </a:r>
            <a:r>
              <a:rPr lang="en-US" sz="1400" dirty="0" err="1" smtClean="0"/>
              <a:t>Pres</a:t>
            </a:r>
            <a:r>
              <a:rPr lang="en-US" sz="1400" dirty="0" smtClean="0"/>
              <a:t>, VP &amp; Sec must be reiterated </a:t>
            </a:r>
            <a:r>
              <a:rPr lang="en-US" sz="1400" dirty="0"/>
              <a:t>at a time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subsequent </a:t>
            </a:r>
            <a:r>
              <a:rPr lang="en-US" sz="1400" dirty="0"/>
              <a:t>to the business meeting. </a:t>
            </a:r>
            <a:r>
              <a:rPr lang="en-US" sz="1400" dirty="0" smtClean="0"/>
              <a:t>Subsequent voting would take place by email.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Once a Nominee for President has been approved</a:t>
            </a:r>
            <a:r>
              <a:rPr lang="en-US" sz="1400" b="1" dirty="0" smtClean="0"/>
              <a:t>, </a:t>
            </a: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full slate of officers selected by the above process </a:t>
            </a:r>
            <a:r>
              <a:rPr lang="en-US" sz="1400" dirty="0" smtClean="0"/>
              <a:t>shall </a:t>
            </a:r>
            <a:r>
              <a:rPr lang="en-US" sz="1400" dirty="0"/>
              <a:t>be declared </a:t>
            </a:r>
            <a:r>
              <a:rPr lang="en-US" sz="1400" dirty="0" smtClean="0"/>
              <a:t>elected</a:t>
            </a:r>
            <a:r>
              <a:rPr lang="en-US" sz="1400" dirty="0"/>
              <a:t>, and </a:t>
            </a:r>
            <a:r>
              <a:rPr lang="en-US" sz="1400" dirty="0" smtClean="0"/>
              <a:t>announced </a:t>
            </a:r>
            <a:r>
              <a:rPr lang="en-US" sz="1400" dirty="0"/>
              <a:t>to the full membership and </a:t>
            </a:r>
            <a:r>
              <a:rPr lang="en-US" sz="1400" dirty="0" smtClean="0"/>
              <a:t>the </a:t>
            </a:r>
            <a:r>
              <a:rPr lang="en-US" sz="1400" dirty="0"/>
              <a:t>officers of IAMAS by any effective means of </a:t>
            </a:r>
            <a:r>
              <a:rPr lang="en-US" sz="1400" dirty="0" smtClean="0"/>
              <a:t>communication.</a:t>
            </a:r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6" name="Picture 5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2" y="120053"/>
            <a:ext cx="859186" cy="8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19232" y="101428"/>
            <a:ext cx="5276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>
                <a:latin typeface="Cambria"/>
                <a:cs typeface="Cambria"/>
              </a:rPr>
              <a:t>Selection of  Officers for 2012</a:t>
            </a:r>
            <a:r>
              <a:rPr lang="en-US" sz="2000" spc="100" dirty="0"/>
              <a:t>–</a:t>
            </a:r>
            <a:r>
              <a:rPr lang="en-US" sz="2000" spc="100" dirty="0">
                <a:latin typeface="Cambria"/>
                <a:cs typeface="Cambria"/>
              </a:rPr>
              <a:t>2016 </a:t>
            </a:r>
            <a:r>
              <a:rPr lang="en-US" sz="2000" spc="100" dirty="0" smtClean="0">
                <a:latin typeface="Cambria"/>
                <a:cs typeface="Cambria"/>
              </a:rPr>
              <a:t>Term</a:t>
            </a:r>
            <a:endParaRPr lang="en-US" sz="2000" spc="100" dirty="0"/>
          </a:p>
        </p:txBody>
      </p:sp>
      <p:sp>
        <p:nvSpPr>
          <p:cNvPr id="3" name="TextBox 2"/>
          <p:cNvSpPr txBox="1"/>
          <p:nvPr/>
        </p:nvSpPr>
        <p:spPr>
          <a:xfrm>
            <a:off x="1335164" y="694507"/>
            <a:ext cx="72014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                         </a:t>
            </a:r>
            <a:r>
              <a:rPr lang="en-US" sz="2000" dirty="0" smtClean="0">
                <a:latin typeface="Constantia"/>
                <a:cs typeface="Constantia"/>
              </a:rPr>
              <a:t>Voting Procedures for Officers</a:t>
            </a:r>
          </a:p>
          <a:p>
            <a:endParaRPr lang="en-US" sz="600" dirty="0" smtClean="0">
              <a:latin typeface="Constantia"/>
              <a:cs typeface="Constantia"/>
            </a:endParaRPr>
          </a:p>
          <a:p>
            <a:r>
              <a:rPr lang="en-US" sz="1200" i="1" dirty="0">
                <a:latin typeface="Constantia"/>
                <a:cs typeface="Constantia"/>
              </a:rPr>
              <a:t>Detailed procedures on website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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hlinkClick r:id="rId3"/>
              </a:rPr>
              <a:t>http://www.irc-iamas.org/resources/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 “Voting </a:t>
            </a:r>
            <a:r>
              <a:rPr lang="en-US" sz="1200" i="1" dirty="0" smtClean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Procedure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for Officers”</a:t>
            </a:r>
            <a:endParaRPr lang="en-US" sz="1200" i="1" dirty="0">
              <a:solidFill>
                <a:srgbClr val="0000FF"/>
              </a:solidFill>
              <a:latin typeface="Constantia"/>
              <a:cs typeface="Constant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22" y="1277233"/>
            <a:ext cx="9127278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endParaRPr lang="en-US" sz="1400" b="1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n-US" sz="1400" b="1" dirty="0" smtClean="0"/>
              <a:t>Nomination </a:t>
            </a:r>
            <a:r>
              <a:rPr lang="en-US" sz="1400" b="1" dirty="0"/>
              <a:t>of a Candidate for President</a:t>
            </a:r>
            <a:r>
              <a:rPr lang="en-US" sz="1400" dirty="0"/>
              <a:t> </a:t>
            </a:r>
            <a:r>
              <a:rPr lang="en-US" sz="1400" dirty="0" smtClean="0"/>
              <a:t>During </a:t>
            </a:r>
            <a:r>
              <a:rPr lang="en-US" sz="1400" dirty="0"/>
              <a:t>the </a:t>
            </a:r>
            <a:r>
              <a:rPr lang="en-US" sz="1400" dirty="0" smtClean="0"/>
              <a:t>last </a:t>
            </a:r>
            <a:r>
              <a:rPr lang="en-US" sz="1400" dirty="0"/>
              <a:t>year of </a:t>
            </a:r>
            <a:r>
              <a:rPr lang="en-US" sz="1400" dirty="0" smtClean="0"/>
              <a:t>term, the sitting </a:t>
            </a:r>
            <a:r>
              <a:rPr lang="en-US" sz="1400" dirty="0"/>
              <a:t>IRC President forms a </a:t>
            </a:r>
            <a:r>
              <a:rPr lang="en-US" sz="1400" dirty="0" smtClean="0"/>
              <a:t>Nominating</a:t>
            </a:r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Committee – </a:t>
            </a:r>
            <a:r>
              <a:rPr lang="en-US" sz="1400" dirty="0" smtClean="0">
                <a:solidFill>
                  <a:srgbClr val="E4001C"/>
                </a:solidFill>
              </a:rPr>
              <a:t>R. </a:t>
            </a:r>
            <a:r>
              <a:rPr lang="en-US" sz="1400" dirty="0" err="1" smtClean="0">
                <a:solidFill>
                  <a:srgbClr val="E4001C"/>
                </a:solidFill>
              </a:rPr>
              <a:t>Cahalan</a:t>
            </a:r>
            <a:r>
              <a:rPr lang="en-US" sz="1400" dirty="0" smtClean="0">
                <a:solidFill>
                  <a:srgbClr val="E4001C"/>
                </a:solidFill>
              </a:rPr>
              <a:t>, H. Fischer, &amp; T. Nakajima</a:t>
            </a:r>
            <a:r>
              <a:rPr lang="en-US" sz="1400" dirty="0" smtClean="0"/>
              <a:t>. Sitting </a:t>
            </a:r>
            <a:r>
              <a:rPr lang="en-US" sz="1400" dirty="0"/>
              <a:t>IRC </a:t>
            </a:r>
            <a:r>
              <a:rPr lang="en-US" sz="1400" dirty="0" smtClean="0"/>
              <a:t>President </a:t>
            </a:r>
            <a:r>
              <a:rPr lang="en-US" sz="1400" dirty="0"/>
              <a:t>and </a:t>
            </a:r>
            <a:r>
              <a:rPr lang="en-US" sz="1400" dirty="0" smtClean="0"/>
              <a:t>Nom. Comm. </a:t>
            </a:r>
            <a:r>
              <a:rPr lang="en-US" sz="1400" dirty="0"/>
              <a:t>select </a:t>
            </a:r>
            <a:r>
              <a:rPr lang="en-US" sz="1400" dirty="0" smtClean="0"/>
              <a:t>candidate for 	President by consensus or vote if necessary </a:t>
            </a: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E4001C"/>
                </a:solidFill>
              </a:rPr>
              <a:t>Werner </a:t>
            </a:r>
            <a:r>
              <a:rPr lang="en-US" sz="1400" dirty="0" err="1" smtClean="0">
                <a:solidFill>
                  <a:srgbClr val="E4001C"/>
                </a:solidFill>
              </a:rPr>
              <a:t>Schmutz</a:t>
            </a:r>
            <a:endParaRPr lang="en-US" sz="1400" dirty="0" smtClean="0">
              <a:solidFill>
                <a:srgbClr val="E4001C"/>
              </a:solidFill>
            </a:endParaRPr>
          </a:p>
          <a:p>
            <a:pPr marL="285750" indent="-285750">
              <a:buFont typeface="Lucida Grande"/>
              <a:buChar char="●"/>
            </a:pPr>
            <a:r>
              <a:rPr lang="en-US" sz="1400" b="1" dirty="0" smtClean="0"/>
              <a:t>Nomination </a:t>
            </a:r>
            <a:r>
              <a:rPr lang="en-US" sz="1400" b="1" dirty="0"/>
              <a:t>of a Candidate for </a:t>
            </a:r>
            <a:r>
              <a:rPr lang="en-US" sz="1400" b="1" dirty="0" smtClean="0"/>
              <a:t>Vice President + </a:t>
            </a:r>
            <a:r>
              <a:rPr lang="en-US" sz="1400" b="1" dirty="0"/>
              <a:t>Candidate for </a:t>
            </a:r>
            <a:r>
              <a:rPr lang="en-US" sz="1400" b="1" dirty="0" smtClean="0"/>
              <a:t>Secretary</a:t>
            </a:r>
            <a:r>
              <a:rPr lang="en-US" sz="1400" dirty="0" smtClean="0"/>
              <a:t>  Nominee </a:t>
            </a:r>
            <a:r>
              <a:rPr lang="en-US" sz="1400" dirty="0"/>
              <a:t>for </a:t>
            </a:r>
            <a:r>
              <a:rPr lang="en-US" sz="1400" dirty="0" smtClean="0"/>
              <a:t>President, sitting President &amp;</a:t>
            </a:r>
            <a:r>
              <a:rPr lang="en-US" sz="1400" dirty="0"/>
              <a:t>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Nom. Comm. select Nominee </a:t>
            </a:r>
            <a:r>
              <a:rPr lang="en-US" sz="1400" dirty="0"/>
              <a:t>for </a:t>
            </a:r>
            <a:r>
              <a:rPr lang="en-US" sz="1400" dirty="0" smtClean="0"/>
              <a:t>VP </a:t>
            </a:r>
            <a:r>
              <a:rPr lang="en-US" sz="1400" dirty="0"/>
              <a:t>and </a:t>
            </a:r>
            <a:r>
              <a:rPr lang="en-US" sz="1400" dirty="0" smtClean="0"/>
              <a:t>Nominee </a:t>
            </a:r>
            <a:r>
              <a:rPr lang="en-US" sz="1400" dirty="0"/>
              <a:t>for Secretary</a:t>
            </a:r>
            <a:r>
              <a:rPr lang="en-US" sz="1400" dirty="0" smtClean="0"/>
              <a:t> by </a:t>
            </a:r>
            <a:r>
              <a:rPr lang="en-US" sz="1400" dirty="0"/>
              <a:t>consensus </a:t>
            </a:r>
            <a:r>
              <a:rPr lang="en-US" sz="1400" dirty="0" smtClean="0"/>
              <a:t>or vote </a:t>
            </a:r>
            <a:r>
              <a:rPr lang="en-US" sz="1400" dirty="0"/>
              <a:t>if </a:t>
            </a:r>
            <a:r>
              <a:rPr lang="en-US" sz="1400" dirty="0" smtClean="0"/>
              <a:t>necessary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b="1" dirty="0"/>
              <a:t>Election of </a:t>
            </a:r>
            <a:r>
              <a:rPr lang="en-US" sz="1400" b="1" dirty="0" smtClean="0"/>
              <a:t>President </a:t>
            </a:r>
            <a:r>
              <a:rPr lang="en-US" sz="1400" b="1" dirty="0"/>
              <a:t>and </a:t>
            </a:r>
            <a:r>
              <a:rPr lang="en-US" sz="1400" b="1" dirty="0" err="1"/>
              <a:t>His/Her</a:t>
            </a:r>
            <a:r>
              <a:rPr lang="en-US" sz="1400" b="1" dirty="0"/>
              <a:t> Slate of </a:t>
            </a:r>
            <a:r>
              <a:rPr lang="en-US" sz="1400" b="1" dirty="0" smtClean="0"/>
              <a:t>Vice President </a:t>
            </a:r>
            <a:r>
              <a:rPr lang="en-US" sz="1400" b="1" dirty="0"/>
              <a:t>and </a:t>
            </a:r>
            <a:r>
              <a:rPr lang="en-US" sz="1400" b="1" dirty="0" smtClean="0"/>
              <a:t>Secretary</a:t>
            </a:r>
            <a:r>
              <a:rPr lang="en-US" sz="1400" dirty="0" smtClean="0"/>
              <a:t> Election </a:t>
            </a:r>
            <a:r>
              <a:rPr lang="en-US" sz="1400" dirty="0"/>
              <a:t>of </a:t>
            </a:r>
            <a:r>
              <a:rPr lang="en-US" sz="1400" dirty="0" smtClean="0"/>
              <a:t>new President </a:t>
            </a:r>
            <a:r>
              <a:rPr lang="en-US" sz="1400" dirty="0"/>
              <a:t>of </a:t>
            </a:r>
            <a:r>
              <a:rPr lang="en-US" sz="1400" dirty="0" smtClean="0"/>
              <a:t>IRC </a:t>
            </a:r>
            <a:r>
              <a:rPr lang="en-US" sz="1400" dirty="0"/>
              <a:t>must be </a:t>
            </a:r>
            <a:r>
              <a:rPr lang="en-US" sz="1400" dirty="0" smtClean="0"/>
              <a:t>on </a:t>
            </a:r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agenda </a:t>
            </a:r>
            <a:r>
              <a:rPr lang="en-US" sz="1400" dirty="0"/>
              <a:t>of </a:t>
            </a:r>
            <a:r>
              <a:rPr lang="en-US" sz="1400" dirty="0" smtClean="0"/>
              <a:t>the last </a:t>
            </a:r>
            <a:r>
              <a:rPr lang="en-US" sz="1400" dirty="0"/>
              <a:t>IRC </a:t>
            </a:r>
            <a:r>
              <a:rPr lang="en-US" sz="1400" dirty="0" smtClean="0"/>
              <a:t>business </a:t>
            </a:r>
            <a:r>
              <a:rPr lang="en-US" sz="1400" dirty="0"/>
              <a:t>meeting of a </a:t>
            </a:r>
            <a:r>
              <a:rPr lang="en-US" sz="1400" dirty="0" smtClean="0"/>
              <a:t>term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Nominee </a:t>
            </a:r>
            <a:r>
              <a:rPr lang="en-US" sz="1400" dirty="0"/>
              <a:t>for President is presented to members in attendance at </a:t>
            </a:r>
            <a:r>
              <a:rPr lang="en-US" sz="1400" dirty="0" smtClean="0"/>
              <a:t>business meeting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Nominee </a:t>
            </a:r>
            <a:r>
              <a:rPr lang="en-US" sz="1400" dirty="0"/>
              <a:t>for President in </a:t>
            </a:r>
            <a:r>
              <a:rPr lang="en-US" sz="1400" dirty="0" smtClean="0"/>
              <a:t>turn </a:t>
            </a:r>
            <a:r>
              <a:rPr lang="en-US" sz="1400" dirty="0"/>
              <a:t>presents </a:t>
            </a:r>
            <a:r>
              <a:rPr lang="en-US" sz="1400" dirty="0" smtClean="0"/>
              <a:t>his/her </a:t>
            </a:r>
            <a:r>
              <a:rPr lang="en-US" sz="1400" dirty="0"/>
              <a:t>“slate” of nominees for </a:t>
            </a:r>
            <a:r>
              <a:rPr lang="en-US" sz="1400" dirty="0" smtClean="0"/>
              <a:t>VP &amp; Secretary</a:t>
            </a:r>
          </a:p>
          <a:p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All members </a:t>
            </a:r>
            <a:r>
              <a:rPr lang="en-US" sz="1400" dirty="0"/>
              <a:t>present </a:t>
            </a:r>
            <a:r>
              <a:rPr lang="en-US" sz="1400" dirty="0" smtClean="0"/>
              <a:t>at </a:t>
            </a:r>
            <a:r>
              <a:rPr lang="en-US" sz="1400" dirty="0"/>
              <a:t>business meeting </a:t>
            </a:r>
            <a:r>
              <a:rPr lang="en-US" sz="1400" b="1" dirty="0" smtClean="0"/>
              <a:t>VOTE FOR OR AGAINST </a:t>
            </a:r>
            <a:r>
              <a:rPr lang="en-US" sz="1400" dirty="0" smtClean="0"/>
              <a:t>electing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as the new President for the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following term</a:t>
            </a:r>
            <a:r>
              <a:rPr lang="en-US" sz="1400" dirty="0"/>
              <a:t>. Each member has one vote. The new President is elected by a simple majority of affirmative votes.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In </a:t>
            </a:r>
            <a:r>
              <a:rPr lang="en-US" sz="1400" dirty="0"/>
              <a:t>the case </a:t>
            </a:r>
            <a:r>
              <a:rPr lang="en-US" sz="1400" dirty="0" smtClean="0"/>
              <a:t>of a </a:t>
            </a:r>
            <a:r>
              <a:rPr lang="en-US" sz="1400" dirty="0"/>
              <a:t>tie, the vote of the sitting IRC president decides the outcome of the election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for President </a:t>
            </a:r>
            <a:r>
              <a:rPr lang="en-US" sz="1400" b="1" dirty="0"/>
              <a:t>is elected</a:t>
            </a:r>
            <a:r>
              <a:rPr lang="en-US" sz="1400" dirty="0"/>
              <a:t>, then </a:t>
            </a:r>
            <a:r>
              <a:rPr lang="en-US" sz="1400" dirty="0" smtClean="0"/>
              <a:t>his/her </a:t>
            </a:r>
            <a:r>
              <a:rPr lang="en-US" sz="1400" dirty="0"/>
              <a:t>nominees for </a:t>
            </a:r>
            <a:r>
              <a:rPr lang="en-US" sz="1400" dirty="0" smtClean="0"/>
              <a:t>VP &amp; </a:t>
            </a:r>
            <a:r>
              <a:rPr lang="en-US" sz="1400" dirty="0"/>
              <a:t>Secretary are automatically </a:t>
            </a:r>
            <a:r>
              <a:rPr lang="en-US" sz="1400" dirty="0" smtClean="0"/>
              <a:t>elected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f</a:t>
            </a:r>
            <a:r>
              <a:rPr lang="en-US" sz="1400" dirty="0" smtClean="0"/>
              <a:t>or President </a:t>
            </a:r>
            <a:r>
              <a:rPr lang="en-US" sz="1400" b="1" dirty="0"/>
              <a:t>is not elected</a:t>
            </a:r>
            <a:r>
              <a:rPr lang="en-US" sz="1400" dirty="0"/>
              <a:t>, then his/her </a:t>
            </a:r>
            <a:r>
              <a:rPr lang="en-US" sz="1400" dirty="0" smtClean="0"/>
              <a:t>nominees </a:t>
            </a:r>
            <a:r>
              <a:rPr lang="en-US" sz="1400" dirty="0"/>
              <a:t>are also not </a:t>
            </a:r>
            <a:r>
              <a:rPr lang="en-US" sz="1400" dirty="0" smtClean="0"/>
              <a:t>elected </a:t>
            </a:r>
            <a:r>
              <a:rPr lang="en-US" sz="1400" dirty="0"/>
              <a:t>(</a:t>
            </a:r>
            <a:r>
              <a:rPr lang="en-US" sz="1400" dirty="0" smtClean="0"/>
              <a:t>no </a:t>
            </a:r>
            <a:r>
              <a:rPr lang="en-US" sz="1400" dirty="0"/>
              <a:t>separate votes for </a:t>
            </a:r>
            <a:r>
              <a:rPr lang="en-US" sz="1400" dirty="0" smtClean="0"/>
              <a:t>VP &amp; Sec)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the Nom. </a:t>
            </a:r>
            <a:r>
              <a:rPr lang="en-US" sz="1400" dirty="0"/>
              <a:t>for President is not </a:t>
            </a:r>
            <a:r>
              <a:rPr lang="en-US" sz="1400" dirty="0" smtClean="0"/>
              <a:t>approved, </a:t>
            </a:r>
            <a:r>
              <a:rPr lang="en-US" sz="1400" dirty="0"/>
              <a:t>then </a:t>
            </a:r>
            <a:r>
              <a:rPr lang="en-US" sz="1400" dirty="0" smtClean="0"/>
              <a:t>the steps of selecting </a:t>
            </a:r>
            <a:r>
              <a:rPr lang="en-US" sz="1400" dirty="0" err="1" smtClean="0"/>
              <a:t>Pres</a:t>
            </a:r>
            <a:r>
              <a:rPr lang="en-US" sz="1400" dirty="0" smtClean="0"/>
              <a:t>, VP &amp; Sec must be reiterated </a:t>
            </a:r>
            <a:r>
              <a:rPr lang="en-US" sz="1400" dirty="0"/>
              <a:t>at a time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subsequent </a:t>
            </a:r>
            <a:r>
              <a:rPr lang="en-US" sz="1400" dirty="0"/>
              <a:t>to the business meeting. </a:t>
            </a:r>
            <a:r>
              <a:rPr lang="en-US" sz="1400" dirty="0" smtClean="0"/>
              <a:t>Subsequent voting would take place by email.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Once a Nominee for President has been approved</a:t>
            </a:r>
            <a:r>
              <a:rPr lang="en-US" sz="1400" b="1" dirty="0" smtClean="0"/>
              <a:t>, </a:t>
            </a: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full slate of officers selected by the above process </a:t>
            </a:r>
            <a:r>
              <a:rPr lang="en-US" sz="1400" dirty="0" smtClean="0"/>
              <a:t>shall </a:t>
            </a:r>
            <a:r>
              <a:rPr lang="en-US" sz="1400" dirty="0"/>
              <a:t>be declared </a:t>
            </a:r>
            <a:r>
              <a:rPr lang="en-US" sz="1400" dirty="0" smtClean="0"/>
              <a:t>elected</a:t>
            </a:r>
            <a:r>
              <a:rPr lang="en-US" sz="1400" dirty="0"/>
              <a:t>, and </a:t>
            </a:r>
            <a:r>
              <a:rPr lang="en-US" sz="1400" dirty="0" smtClean="0"/>
              <a:t>announced </a:t>
            </a:r>
            <a:r>
              <a:rPr lang="en-US" sz="1400" dirty="0"/>
              <a:t>to the full membership and </a:t>
            </a:r>
            <a:r>
              <a:rPr lang="en-US" sz="1400" dirty="0" smtClean="0"/>
              <a:t>the </a:t>
            </a:r>
            <a:r>
              <a:rPr lang="en-US" sz="1400" dirty="0"/>
              <a:t>officers of IAMAS by any effective means of </a:t>
            </a:r>
            <a:r>
              <a:rPr lang="en-US" sz="1400" dirty="0" smtClean="0"/>
              <a:t>communication.</a:t>
            </a:r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6" name="Picture 5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2" y="120053"/>
            <a:ext cx="859186" cy="8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919232" y="101428"/>
            <a:ext cx="5276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>
                <a:latin typeface="Cambria"/>
                <a:cs typeface="Cambria"/>
              </a:rPr>
              <a:t>Selection of  Officers for 2012</a:t>
            </a:r>
            <a:r>
              <a:rPr lang="en-US" sz="2000" spc="100" dirty="0"/>
              <a:t>–</a:t>
            </a:r>
            <a:r>
              <a:rPr lang="en-US" sz="2000" spc="100" dirty="0">
                <a:latin typeface="Cambria"/>
                <a:cs typeface="Cambria"/>
              </a:rPr>
              <a:t>2016 </a:t>
            </a:r>
            <a:r>
              <a:rPr lang="en-US" sz="2000" spc="100" dirty="0" smtClean="0">
                <a:latin typeface="Cambria"/>
                <a:cs typeface="Cambria"/>
              </a:rPr>
              <a:t>Term</a:t>
            </a:r>
            <a:endParaRPr lang="en-US" sz="2000" spc="100" dirty="0"/>
          </a:p>
        </p:txBody>
      </p:sp>
      <p:sp>
        <p:nvSpPr>
          <p:cNvPr id="6" name="TextBox 5"/>
          <p:cNvSpPr txBox="1"/>
          <p:nvPr/>
        </p:nvSpPr>
        <p:spPr>
          <a:xfrm>
            <a:off x="1335164" y="694507"/>
            <a:ext cx="72014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                         </a:t>
            </a:r>
            <a:r>
              <a:rPr lang="en-US" sz="2000" dirty="0" smtClean="0">
                <a:latin typeface="Constantia"/>
                <a:cs typeface="Constantia"/>
              </a:rPr>
              <a:t>Voting Procedures for Officers</a:t>
            </a:r>
          </a:p>
          <a:p>
            <a:endParaRPr lang="en-US" sz="600" dirty="0" smtClean="0">
              <a:latin typeface="Constantia"/>
              <a:cs typeface="Constantia"/>
            </a:endParaRPr>
          </a:p>
          <a:p>
            <a:r>
              <a:rPr lang="en-US" sz="1200" i="1" dirty="0">
                <a:latin typeface="Constantia"/>
                <a:cs typeface="Constantia"/>
              </a:rPr>
              <a:t>Detailed procedures on website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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hlinkClick r:id="rId3"/>
              </a:rPr>
              <a:t>http://www.irc-iamas.org/resources/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 “Voting </a:t>
            </a:r>
            <a:r>
              <a:rPr lang="en-US" sz="1200" i="1" dirty="0" smtClean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Procedure </a:t>
            </a:r>
            <a:r>
              <a:rPr lang="en-US" sz="1200" i="1" dirty="0">
                <a:solidFill>
                  <a:srgbClr val="0000FF"/>
                </a:solidFill>
                <a:latin typeface="Constantia"/>
                <a:cs typeface="Constantia"/>
                <a:sym typeface="Wingdings"/>
              </a:rPr>
              <a:t>for Officers”</a:t>
            </a:r>
            <a:endParaRPr lang="en-US" sz="1200" i="1" dirty="0">
              <a:solidFill>
                <a:srgbClr val="0000FF"/>
              </a:solidFill>
              <a:latin typeface="Constantia"/>
              <a:cs typeface="Constantia"/>
            </a:endParaRPr>
          </a:p>
          <a:p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2" y="1277233"/>
            <a:ext cx="9127278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n-US" sz="1400" b="1" dirty="0"/>
              <a:t>Nomination of a Candidate for President</a:t>
            </a:r>
            <a:r>
              <a:rPr lang="en-US" sz="1400" dirty="0"/>
              <a:t> During the last year of term, the sitting IRC President forms a Nominating</a:t>
            </a:r>
          </a:p>
          <a:p>
            <a:pPr>
              <a:tabLst>
                <a:tab pos="292100" algn="l"/>
              </a:tabLst>
            </a:pPr>
            <a:r>
              <a:rPr lang="en-US" sz="1400" dirty="0"/>
              <a:t>	Committee – </a:t>
            </a:r>
            <a:r>
              <a:rPr lang="en-US" sz="1400" dirty="0">
                <a:solidFill>
                  <a:srgbClr val="E4001C"/>
                </a:solidFill>
              </a:rPr>
              <a:t>R. </a:t>
            </a:r>
            <a:r>
              <a:rPr lang="en-US" sz="1400" dirty="0" err="1">
                <a:solidFill>
                  <a:srgbClr val="E4001C"/>
                </a:solidFill>
              </a:rPr>
              <a:t>Cahalan</a:t>
            </a:r>
            <a:r>
              <a:rPr lang="en-US" sz="1400" dirty="0">
                <a:solidFill>
                  <a:srgbClr val="E4001C"/>
                </a:solidFill>
              </a:rPr>
              <a:t>, H. Fischer, &amp; T. Nakajima</a:t>
            </a:r>
            <a:r>
              <a:rPr lang="en-US" sz="1400" dirty="0"/>
              <a:t>. Sitting IRC President and Nom. Comm. select candidate for 	President by consensus or vote if necessary </a:t>
            </a:r>
            <a:r>
              <a:rPr lang="en-US" sz="1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E4001C"/>
                </a:solidFill>
              </a:rPr>
              <a:t>Werner </a:t>
            </a:r>
            <a:r>
              <a:rPr lang="en-US" sz="1400" dirty="0" err="1">
                <a:solidFill>
                  <a:srgbClr val="E4001C"/>
                </a:solidFill>
              </a:rPr>
              <a:t>Schmutz</a:t>
            </a:r>
            <a:endParaRPr lang="en-US" sz="1400" dirty="0">
              <a:solidFill>
                <a:srgbClr val="E4001C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n-US" sz="1400" b="1" dirty="0" smtClean="0"/>
              <a:t>Nomination </a:t>
            </a:r>
            <a:r>
              <a:rPr lang="en-US" sz="1400" b="1" dirty="0"/>
              <a:t>of a Candidate for </a:t>
            </a:r>
            <a:r>
              <a:rPr lang="en-US" sz="1400" b="1" dirty="0" smtClean="0"/>
              <a:t>Vice President + </a:t>
            </a:r>
            <a:r>
              <a:rPr lang="en-US" sz="1400" b="1" dirty="0"/>
              <a:t>Candidate for </a:t>
            </a:r>
            <a:r>
              <a:rPr lang="en-US" sz="1400" b="1" dirty="0" smtClean="0"/>
              <a:t>Secretary</a:t>
            </a:r>
            <a:r>
              <a:rPr lang="en-US" sz="1400" dirty="0" smtClean="0"/>
              <a:t>  Nominee </a:t>
            </a:r>
            <a:r>
              <a:rPr lang="en-US" sz="1400" dirty="0"/>
              <a:t>for </a:t>
            </a:r>
            <a:r>
              <a:rPr lang="en-US" sz="1400" dirty="0" smtClean="0"/>
              <a:t>President, sitting President &amp;</a:t>
            </a:r>
            <a:r>
              <a:rPr lang="en-US" sz="1400" dirty="0"/>
              <a:t>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Nom. Comm. select Nominee </a:t>
            </a:r>
            <a:r>
              <a:rPr lang="en-US" sz="1400" dirty="0"/>
              <a:t>for </a:t>
            </a:r>
            <a:r>
              <a:rPr lang="en-US" sz="1400" dirty="0" smtClean="0"/>
              <a:t>VP and Nominee </a:t>
            </a:r>
            <a:r>
              <a:rPr lang="en-US" sz="1400" dirty="0"/>
              <a:t>for Secretary</a:t>
            </a:r>
            <a:r>
              <a:rPr lang="en-US" sz="1400" dirty="0" smtClean="0"/>
              <a:t> by </a:t>
            </a:r>
            <a:r>
              <a:rPr lang="en-US" sz="1400" dirty="0"/>
              <a:t>consensus </a:t>
            </a:r>
            <a:r>
              <a:rPr lang="en-US" sz="1400" dirty="0" smtClean="0"/>
              <a:t>or vote </a:t>
            </a:r>
            <a:r>
              <a:rPr lang="en-US" sz="1400" dirty="0"/>
              <a:t>if </a:t>
            </a:r>
            <a:r>
              <a:rPr lang="en-US" sz="1400" dirty="0" smtClean="0"/>
              <a:t>necessary </a:t>
            </a:r>
            <a:r>
              <a:rPr lang="en-US" sz="1200" dirty="0" smtClean="0">
                <a:solidFill>
                  <a:srgbClr val="E4001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olidFill>
                  <a:srgbClr val="E4001C"/>
                </a:solidFill>
              </a:rPr>
              <a:t> B.J. </a:t>
            </a:r>
            <a:r>
              <a:rPr lang="en-US" sz="1400" dirty="0" err="1" smtClean="0">
                <a:solidFill>
                  <a:srgbClr val="E4001C"/>
                </a:solidFill>
              </a:rPr>
              <a:t>Sohn</a:t>
            </a:r>
            <a:r>
              <a:rPr lang="en-US" sz="1400" dirty="0" smtClean="0">
                <a:solidFill>
                  <a:srgbClr val="E4001C"/>
                </a:solidFill>
              </a:rPr>
              <a:t> (VP) and</a:t>
            </a:r>
            <a:r>
              <a:rPr lang="en-US" sz="1400" dirty="0" smtClean="0"/>
              <a:t> 	</a:t>
            </a:r>
            <a:r>
              <a:rPr lang="en-US" sz="1400" dirty="0" smtClean="0">
                <a:solidFill>
                  <a:srgbClr val="E4001C"/>
                </a:solidFill>
              </a:rPr>
              <a:t>Peter </a:t>
            </a:r>
            <a:r>
              <a:rPr lang="en-US" sz="1400" dirty="0" err="1" smtClean="0">
                <a:solidFill>
                  <a:srgbClr val="E4001C"/>
                </a:solidFill>
              </a:rPr>
              <a:t>Pilewskie</a:t>
            </a:r>
            <a:r>
              <a:rPr lang="en-US" sz="1400" dirty="0">
                <a:solidFill>
                  <a:srgbClr val="E4001C"/>
                </a:solidFill>
              </a:rPr>
              <a:t> </a:t>
            </a:r>
            <a:r>
              <a:rPr lang="en-US" sz="1400" dirty="0" smtClean="0">
                <a:solidFill>
                  <a:srgbClr val="E4001C"/>
                </a:solidFill>
              </a:rPr>
              <a:t>(Sec)</a:t>
            </a:r>
            <a:endParaRPr lang="en-US" sz="1400" dirty="0" smtClean="0"/>
          </a:p>
          <a:p>
            <a:pPr marL="285750" indent="-285750">
              <a:buFont typeface="Lucida Grande"/>
              <a:buChar char="●"/>
            </a:pPr>
            <a:r>
              <a:rPr lang="en-US" sz="1400" b="1" dirty="0"/>
              <a:t>Election of </a:t>
            </a:r>
            <a:r>
              <a:rPr lang="en-US" sz="1400" b="1" dirty="0" smtClean="0"/>
              <a:t>President </a:t>
            </a:r>
            <a:r>
              <a:rPr lang="en-US" sz="1400" b="1" dirty="0"/>
              <a:t>and </a:t>
            </a:r>
            <a:r>
              <a:rPr lang="en-US" sz="1400" b="1" dirty="0" err="1"/>
              <a:t>His/Her</a:t>
            </a:r>
            <a:r>
              <a:rPr lang="en-US" sz="1400" b="1" dirty="0"/>
              <a:t> Slate of </a:t>
            </a:r>
            <a:r>
              <a:rPr lang="en-US" sz="1400" b="1" dirty="0" smtClean="0"/>
              <a:t>Vice President </a:t>
            </a:r>
            <a:r>
              <a:rPr lang="en-US" sz="1400" b="1" dirty="0"/>
              <a:t>and </a:t>
            </a:r>
            <a:r>
              <a:rPr lang="en-US" sz="1400" b="1" dirty="0" smtClean="0"/>
              <a:t>Secretary</a:t>
            </a:r>
            <a:r>
              <a:rPr lang="en-US" sz="1400" dirty="0" smtClean="0"/>
              <a:t> Election </a:t>
            </a:r>
            <a:r>
              <a:rPr lang="en-US" sz="1400" dirty="0"/>
              <a:t>of </a:t>
            </a:r>
            <a:r>
              <a:rPr lang="en-US" sz="1400" dirty="0" smtClean="0"/>
              <a:t>new President </a:t>
            </a:r>
            <a:r>
              <a:rPr lang="en-US" sz="1400" dirty="0"/>
              <a:t>of </a:t>
            </a:r>
            <a:r>
              <a:rPr lang="en-US" sz="1400" dirty="0" smtClean="0"/>
              <a:t>IRC </a:t>
            </a:r>
            <a:r>
              <a:rPr lang="en-US" sz="1400" dirty="0"/>
              <a:t>must be </a:t>
            </a:r>
            <a:r>
              <a:rPr lang="en-US" sz="1400" dirty="0" smtClean="0"/>
              <a:t>on </a:t>
            </a:r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agenda </a:t>
            </a:r>
            <a:r>
              <a:rPr lang="en-US" sz="1400" dirty="0"/>
              <a:t>of </a:t>
            </a:r>
            <a:r>
              <a:rPr lang="en-US" sz="1400" dirty="0" smtClean="0"/>
              <a:t>the last </a:t>
            </a:r>
            <a:r>
              <a:rPr lang="en-US" sz="1400" dirty="0"/>
              <a:t>IRC </a:t>
            </a:r>
            <a:r>
              <a:rPr lang="en-US" sz="1400" dirty="0" smtClean="0"/>
              <a:t>business </a:t>
            </a:r>
            <a:r>
              <a:rPr lang="en-US" sz="1400" dirty="0"/>
              <a:t>meeting of a </a:t>
            </a:r>
            <a:r>
              <a:rPr lang="en-US" sz="1400" dirty="0" smtClean="0"/>
              <a:t>term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Nominee </a:t>
            </a:r>
            <a:r>
              <a:rPr lang="en-US" sz="1400" dirty="0"/>
              <a:t>for President is presented to members in attendance at </a:t>
            </a:r>
            <a:r>
              <a:rPr lang="en-US" sz="1400" dirty="0" smtClean="0"/>
              <a:t>business meeting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Nominee </a:t>
            </a:r>
            <a:r>
              <a:rPr lang="en-US" sz="1400" dirty="0"/>
              <a:t>for President in </a:t>
            </a:r>
            <a:r>
              <a:rPr lang="en-US" sz="1400" dirty="0" smtClean="0"/>
              <a:t>turn </a:t>
            </a:r>
            <a:r>
              <a:rPr lang="en-US" sz="1400" dirty="0"/>
              <a:t>presents </a:t>
            </a:r>
            <a:r>
              <a:rPr lang="en-US" sz="1400" dirty="0" smtClean="0"/>
              <a:t>his/her </a:t>
            </a:r>
            <a:r>
              <a:rPr lang="en-US" sz="1400" dirty="0"/>
              <a:t>“slate” of nominees for </a:t>
            </a:r>
            <a:r>
              <a:rPr lang="en-US" sz="1400" dirty="0" smtClean="0"/>
              <a:t>VP &amp; Secretary</a:t>
            </a:r>
          </a:p>
          <a:p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All members </a:t>
            </a:r>
            <a:r>
              <a:rPr lang="en-US" sz="1400" dirty="0"/>
              <a:t>present </a:t>
            </a:r>
            <a:r>
              <a:rPr lang="en-US" sz="1400" dirty="0" smtClean="0"/>
              <a:t>at </a:t>
            </a:r>
            <a:r>
              <a:rPr lang="en-US" sz="1400" dirty="0"/>
              <a:t>business meeting </a:t>
            </a:r>
            <a:r>
              <a:rPr lang="en-US" sz="1400" b="1" dirty="0" smtClean="0"/>
              <a:t>VOTE FOR OR AGAINST </a:t>
            </a:r>
            <a:r>
              <a:rPr lang="en-US" sz="1400" dirty="0" smtClean="0"/>
              <a:t>electing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as the new President for the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following term</a:t>
            </a:r>
            <a:r>
              <a:rPr lang="en-US" sz="1400" dirty="0"/>
              <a:t>. Each member has one vote. The new President is elected by a simple majority of affirmative votes.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In </a:t>
            </a:r>
            <a:r>
              <a:rPr lang="en-US" sz="1400" dirty="0"/>
              <a:t>the case </a:t>
            </a:r>
            <a:r>
              <a:rPr lang="en-US" sz="1400" dirty="0" smtClean="0"/>
              <a:t>of a </a:t>
            </a:r>
            <a:r>
              <a:rPr lang="en-US" sz="1400" dirty="0"/>
              <a:t>tie, the vote of the sitting IRC president decides the outcome of the election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for President </a:t>
            </a:r>
            <a:r>
              <a:rPr lang="en-US" sz="1400" b="1" dirty="0"/>
              <a:t>is elected</a:t>
            </a:r>
            <a:r>
              <a:rPr lang="en-US" sz="1400" dirty="0"/>
              <a:t>, then </a:t>
            </a:r>
            <a:r>
              <a:rPr lang="en-US" sz="1400" dirty="0" smtClean="0"/>
              <a:t>his/her </a:t>
            </a:r>
            <a:r>
              <a:rPr lang="en-US" sz="1400" dirty="0"/>
              <a:t>nominees for </a:t>
            </a:r>
            <a:r>
              <a:rPr lang="en-US" sz="1400" dirty="0" smtClean="0"/>
              <a:t>VP &amp; </a:t>
            </a:r>
            <a:r>
              <a:rPr lang="en-US" sz="1400" dirty="0"/>
              <a:t>Secretary are automatically </a:t>
            </a:r>
            <a:r>
              <a:rPr lang="en-US" sz="1400" dirty="0" smtClean="0"/>
              <a:t>elected 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</a:t>
            </a:r>
            <a:r>
              <a:rPr lang="en-US" sz="1400" dirty="0"/>
              <a:t>the </a:t>
            </a:r>
            <a:r>
              <a:rPr lang="en-US" sz="1400" dirty="0" smtClean="0"/>
              <a:t>Nominee </a:t>
            </a:r>
            <a:r>
              <a:rPr lang="en-US" sz="1400" dirty="0"/>
              <a:t>f</a:t>
            </a:r>
            <a:r>
              <a:rPr lang="en-US" sz="1400" dirty="0" smtClean="0"/>
              <a:t>or President </a:t>
            </a:r>
            <a:r>
              <a:rPr lang="en-US" sz="1400" b="1" dirty="0"/>
              <a:t>is not elected</a:t>
            </a:r>
            <a:r>
              <a:rPr lang="en-US" sz="1400" dirty="0"/>
              <a:t>, then his/her </a:t>
            </a:r>
            <a:r>
              <a:rPr lang="en-US" sz="1400" dirty="0" smtClean="0"/>
              <a:t>nominees </a:t>
            </a:r>
            <a:r>
              <a:rPr lang="en-US" sz="1400" dirty="0"/>
              <a:t>are also not </a:t>
            </a:r>
            <a:r>
              <a:rPr lang="en-US" sz="1400" dirty="0" smtClean="0"/>
              <a:t>elected </a:t>
            </a:r>
            <a:r>
              <a:rPr lang="en-US" sz="1400" dirty="0"/>
              <a:t>(</a:t>
            </a:r>
            <a:r>
              <a:rPr lang="en-US" sz="1400" dirty="0" smtClean="0"/>
              <a:t>no </a:t>
            </a:r>
            <a:r>
              <a:rPr lang="en-US" sz="1400" dirty="0"/>
              <a:t>separate votes for </a:t>
            </a:r>
            <a:r>
              <a:rPr lang="en-US" sz="1400" dirty="0" smtClean="0"/>
              <a:t>VP &amp; Sec)</a:t>
            </a:r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If the Nom. </a:t>
            </a:r>
            <a:r>
              <a:rPr lang="en-US" sz="1400" dirty="0"/>
              <a:t>for President is not </a:t>
            </a:r>
            <a:r>
              <a:rPr lang="en-US" sz="1400" dirty="0" smtClean="0"/>
              <a:t>approved, </a:t>
            </a:r>
            <a:r>
              <a:rPr lang="en-US" sz="1400" dirty="0"/>
              <a:t>then </a:t>
            </a:r>
            <a:r>
              <a:rPr lang="en-US" sz="1400" dirty="0" smtClean="0"/>
              <a:t>the steps of selecting </a:t>
            </a:r>
            <a:r>
              <a:rPr lang="en-US" sz="1400" dirty="0" err="1" smtClean="0"/>
              <a:t>Pres</a:t>
            </a:r>
            <a:r>
              <a:rPr lang="en-US" sz="1400" dirty="0" smtClean="0"/>
              <a:t>, VP &amp; Sec must be reiterated </a:t>
            </a:r>
            <a:r>
              <a:rPr lang="en-US" sz="1400" dirty="0"/>
              <a:t>at a time </a:t>
            </a:r>
            <a:endParaRPr lang="en-US" sz="1400" dirty="0" smtClean="0"/>
          </a:p>
          <a:p>
            <a:pPr>
              <a:tabLst>
                <a:tab pos="292100" algn="l"/>
              </a:tabLst>
            </a:pPr>
            <a:r>
              <a:rPr lang="en-US" sz="1400" dirty="0" smtClean="0"/>
              <a:t>	subsequent </a:t>
            </a:r>
            <a:r>
              <a:rPr lang="en-US" sz="1400" dirty="0"/>
              <a:t>to the business meeting. </a:t>
            </a:r>
            <a:r>
              <a:rPr lang="en-US" sz="1400" dirty="0" smtClean="0"/>
              <a:t>Subsequent voting would take place by email.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Lucida Grande"/>
              <a:buChar char="●"/>
            </a:pPr>
            <a:r>
              <a:rPr lang="en-US" sz="1400" dirty="0" smtClean="0"/>
              <a:t>Once a Nominee for President has been approved</a:t>
            </a:r>
            <a:r>
              <a:rPr lang="en-US" sz="1400" b="1" dirty="0" smtClean="0"/>
              <a:t>, </a:t>
            </a: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full slate of officers selected by the above process </a:t>
            </a:r>
            <a:r>
              <a:rPr lang="en-US" sz="1400" dirty="0" smtClean="0"/>
              <a:t>shall </a:t>
            </a:r>
            <a:r>
              <a:rPr lang="en-US" sz="1400" dirty="0"/>
              <a:t>be declared </a:t>
            </a:r>
            <a:r>
              <a:rPr lang="en-US" sz="1400" dirty="0" smtClean="0"/>
              <a:t>elected</a:t>
            </a:r>
            <a:r>
              <a:rPr lang="en-US" sz="1400" dirty="0"/>
              <a:t>, and </a:t>
            </a:r>
            <a:r>
              <a:rPr lang="en-US" sz="1400" dirty="0" smtClean="0"/>
              <a:t>announced </a:t>
            </a:r>
            <a:r>
              <a:rPr lang="en-US" sz="1400" dirty="0"/>
              <a:t>to the full membership and </a:t>
            </a:r>
            <a:r>
              <a:rPr lang="en-US" sz="1400" dirty="0" smtClean="0"/>
              <a:t>the </a:t>
            </a:r>
            <a:r>
              <a:rPr lang="en-US" sz="1400" dirty="0"/>
              <a:t>officers of IAMAS by any effective means of </a:t>
            </a:r>
            <a:r>
              <a:rPr lang="en-US" sz="1400" dirty="0" smtClean="0"/>
              <a:t>communication.</a:t>
            </a:r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8" name="Picture 7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2" y="120052"/>
            <a:ext cx="859187" cy="8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4547" y="1070956"/>
            <a:ext cx="8822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5021" y="329932"/>
            <a:ext cx="457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Presentation of 2012-2016 Officer Slate</a:t>
            </a:r>
            <a:endParaRPr lang="en-US" sz="2000" i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930" y="1414601"/>
            <a:ext cx="77333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110" dirty="0" smtClean="0">
                <a:latin typeface="Cambria"/>
                <a:cs typeface="Cambria"/>
              </a:rPr>
              <a:t>FOR PRESIDENT:</a:t>
            </a:r>
            <a:r>
              <a:rPr lang="en-US" dirty="0" smtClean="0">
                <a:latin typeface="Cambria"/>
                <a:cs typeface="Cambria"/>
              </a:rPr>
              <a:t>			</a:t>
            </a:r>
            <a:r>
              <a:rPr lang="en-US" sz="2000" dirty="0" smtClean="0">
                <a:latin typeface="Cambria"/>
                <a:cs typeface="Cambria"/>
              </a:rPr>
              <a:t>Werner </a:t>
            </a:r>
            <a:r>
              <a:rPr lang="en-US" sz="2000" dirty="0" err="1" smtClean="0">
                <a:latin typeface="Cambria"/>
                <a:cs typeface="Cambria"/>
              </a:rPr>
              <a:t>Schmutz</a:t>
            </a:r>
            <a:r>
              <a:rPr lang="en-US" sz="2000" dirty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     	</a:t>
            </a:r>
            <a:r>
              <a:rPr lang="en-US" sz="1600" dirty="0" smtClean="0">
                <a:latin typeface="Cambria"/>
                <a:cs typeface="Cambria"/>
              </a:rPr>
              <a:t>PMOD/WRC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sz="1600" spc="110" dirty="0" smtClean="0">
                <a:latin typeface="Cambria"/>
                <a:cs typeface="Cambria"/>
              </a:rPr>
              <a:t>FOR VICE-PRESIDENT:</a:t>
            </a:r>
            <a:r>
              <a:rPr lang="en-US" sz="1600" dirty="0" smtClean="0">
                <a:latin typeface="Cambria"/>
                <a:cs typeface="Cambria"/>
              </a:rPr>
              <a:t>		</a:t>
            </a:r>
            <a:r>
              <a:rPr lang="en-US" sz="2000" dirty="0" smtClean="0">
                <a:latin typeface="Cambria"/>
                <a:cs typeface="Cambria"/>
              </a:rPr>
              <a:t>B. J. </a:t>
            </a:r>
            <a:r>
              <a:rPr lang="en-US" sz="2000" dirty="0" err="1" smtClean="0">
                <a:latin typeface="Cambria"/>
                <a:cs typeface="Cambria"/>
              </a:rPr>
              <a:t>Sohn</a:t>
            </a:r>
            <a:r>
              <a:rPr lang="en-US" sz="2000" dirty="0" smtClean="0">
                <a:latin typeface="Cambria"/>
                <a:cs typeface="Cambria"/>
              </a:rPr>
              <a:t>      			</a:t>
            </a:r>
            <a:r>
              <a:rPr lang="en-US" sz="1600" dirty="0" smtClean="0">
                <a:latin typeface="Cambria"/>
                <a:cs typeface="Cambria"/>
              </a:rPr>
              <a:t>Seoul National University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sz="1600" spc="110" dirty="0" smtClean="0">
                <a:latin typeface="Cambria"/>
                <a:cs typeface="Cambria"/>
              </a:rPr>
              <a:t>FOR SECRETARY:</a:t>
            </a:r>
            <a:r>
              <a:rPr lang="en-US" dirty="0" smtClean="0">
                <a:latin typeface="Cambria"/>
                <a:cs typeface="Cambria"/>
              </a:rPr>
              <a:t>			</a:t>
            </a:r>
            <a:r>
              <a:rPr lang="en-US" sz="2000" dirty="0" smtClean="0">
                <a:latin typeface="Cambria"/>
                <a:cs typeface="Cambria"/>
              </a:rPr>
              <a:t>Peter </a:t>
            </a:r>
            <a:r>
              <a:rPr lang="en-US" sz="2000" dirty="0" err="1" smtClean="0">
                <a:latin typeface="Cambria"/>
                <a:cs typeface="Cambria"/>
              </a:rPr>
              <a:t>Pilewskie</a:t>
            </a:r>
            <a:r>
              <a:rPr lang="en-US" sz="2000" dirty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     	</a:t>
            </a:r>
            <a:r>
              <a:rPr lang="en-US" sz="1600" dirty="0" smtClean="0">
                <a:latin typeface="Cambria"/>
                <a:cs typeface="Cambria"/>
              </a:rPr>
              <a:t>Univ. of Colorado/LASP</a:t>
            </a:r>
            <a:endParaRPr lang="en-US" sz="1600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8080" y="4216411"/>
            <a:ext cx="27622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 	</a:t>
            </a:r>
          </a:p>
          <a:p>
            <a:pPr marL="342900" indent="-342900">
              <a:buFont typeface="Lucida Grande"/>
              <a:buChar char="➤"/>
            </a:pPr>
            <a:r>
              <a:rPr lang="en-US" sz="2000" dirty="0" smtClean="0">
                <a:latin typeface="Cambria"/>
                <a:cs typeface="Cambria"/>
              </a:rPr>
              <a:t>Nominees exit room</a:t>
            </a:r>
          </a:p>
          <a:p>
            <a:pPr marL="342900" indent="-342900">
              <a:buFont typeface="Lucida Grande"/>
              <a:buChar char="➤"/>
            </a:pPr>
            <a:r>
              <a:rPr lang="en-US" sz="2000" dirty="0" smtClean="0">
                <a:latin typeface="Cambria"/>
                <a:cs typeface="Cambria"/>
              </a:rPr>
              <a:t>Vote on Officer Slate</a:t>
            </a:r>
          </a:p>
          <a:p>
            <a:endParaRPr lang="en-US" sz="2000" dirty="0">
              <a:latin typeface="Cambria"/>
              <a:cs typeface="Cambria"/>
            </a:endParaRPr>
          </a:p>
          <a:p>
            <a:endParaRPr lang="en-US" sz="2000" dirty="0" smtClean="0">
              <a:latin typeface="Cambria"/>
              <a:cs typeface="Cambria"/>
            </a:endParaRPr>
          </a:p>
          <a:p>
            <a:r>
              <a:rPr lang="en-US" sz="2000" dirty="0" smtClean="0">
                <a:latin typeface="Cambria"/>
                <a:cs typeface="Cambria"/>
              </a:rPr>
              <a:t> 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 rot="20460000">
            <a:off x="3106247" y="4152900"/>
            <a:ext cx="1041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A0202"/>
                </a:solidFill>
                <a:latin typeface="Stencil"/>
                <a:cs typeface="Stencil"/>
              </a:rPr>
              <a:t>Next:</a:t>
            </a:r>
            <a:endParaRPr lang="en-US" sz="2400" dirty="0">
              <a:solidFill>
                <a:srgbClr val="FA0202"/>
              </a:solidFill>
              <a:latin typeface="Stencil"/>
              <a:cs typeface="Stencil"/>
            </a:endParaRPr>
          </a:p>
        </p:txBody>
      </p:sp>
      <p:pic>
        <p:nvPicPr>
          <p:cNvPr id="8" name="Picture 7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1" y="107353"/>
            <a:ext cx="922111" cy="9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-237253" y="270856"/>
            <a:ext cx="9393953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	</a:t>
            </a:r>
            <a:r>
              <a:rPr lang="en-US" sz="1400" dirty="0"/>
              <a:t>	</a:t>
            </a:r>
            <a:r>
              <a:rPr lang="en-US" sz="1400" dirty="0" smtClean="0"/>
              <a:t>			</a:t>
            </a:r>
            <a:endParaRPr lang="en-US" sz="1600" spc="100" dirty="0">
              <a:solidFill>
                <a:srgbClr val="0000FF"/>
              </a:solidFill>
              <a:latin typeface="Constantia"/>
              <a:cs typeface="Constantia"/>
            </a:endParaRPr>
          </a:p>
          <a:p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						Bruce </a:t>
            </a:r>
            <a:r>
              <a:rPr lang="en-US" sz="1600" spc="100" dirty="0" err="1" smtClean="0">
                <a:solidFill>
                  <a:srgbClr val="0000FF"/>
                </a:solidFill>
                <a:latin typeface="Constantia"/>
                <a:cs typeface="Constantia"/>
              </a:rPr>
              <a:t>Forgan</a:t>
            </a:r>
            <a:r>
              <a:rPr lang="en-US" sz="1600" spc="100" dirty="0" smtClean="0">
                <a:latin typeface="Constantia"/>
                <a:cs typeface="Constantia"/>
              </a:rPr>
              <a:t>				AUSTRALIA</a:t>
            </a: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latin typeface="Constantia"/>
                <a:cs typeface="Constantia"/>
              </a:rPr>
              <a:t>						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L.J. Bruce McArthur</a:t>
            </a:r>
            <a:r>
              <a:rPr lang="en-US" sz="1600" spc="100" dirty="0" smtClean="0">
                <a:latin typeface="Constantia"/>
                <a:cs typeface="Constantia"/>
              </a:rPr>
              <a:t>		CANADA</a:t>
            </a: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latin typeface="Constantia"/>
                <a:cs typeface="Constantia"/>
              </a:rPr>
              <a:t>						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Clemens Simmer</a:t>
            </a:r>
            <a:r>
              <a:rPr lang="en-US" sz="1600" spc="100" dirty="0">
                <a:latin typeface="Constantia"/>
                <a:cs typeface="Constantia"/>
              </a:rPr>
              <a:t>			</a:t>
            </a:r>
            <a:r>
              <a:rPr lang="en-US" sz="1600" spc="100" dirty="0" smtClean="0">
                <a:latin typeface="Constantia"/>
                <a:cs typeface="Constantia"/>
              </a:rPr>
              <a:t>GERMANY</a:t>
            </a: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latin typeface="Constantia"/>
                <a:cs typeface="Constantia"/>
              </a:rPr>
              <a:t>						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Paolo Di </a:t>
            </a:r>
            <a:r>
              <a:rPr lang="en-US" sz="1600" spc="100" dirty="0" err="1" smtClean="0">
                <a:solidFill>
                  <a:srgbClr val="0000FF"/>
                </a:solidFill>
                <a:latin typeface="Constantia"/>
                <a:cs typeface="Constantia"/>
              </a:rPr>
              <a:t>Girolamo</a:t>
            </a:r>
            <a:r>
              <a:rPr lang="en-US" sz="1600" spc="100" dirty="0" smtClean="0">
                <a:latin typeface="Constantia"/>
                <a:cs typeface="Constantia"/>
              </a:rPr>
              <a:t>		</a:t>
            </a:r>
            <a:r>
              <a:rPr lang="en-US" sz="1600" spc="100" dirty="0" smtClean="0">
                <a:latin typeface="Constantia"/>
                <a:cs typeface="Constantia"/>
              </a:rPr>
              <a:t>ITALY</a:t>
            </a: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latin typeface="Constantia"/>
                <a:cs typeface="Constantia"/>
              </a:rPr>
              <a:t>						</a:t>
            </a:r>
            <a:r>
              <a:rPr lang="en-US" sz="1600" spc="100" dirty="0" err="1">
                <a:solidFill>
                  <a:srgbClr val="0000FF"/>
                </a:solidFill>
                <a:latin typeface="Constantia"/>
                <a:cs typeface="Constantia"/>
              </a:rPr>
              <a:t>Teruo</a:t>
            </a:r>
            <a:r>
              <a:rPr lang="en-US" sz="1600" spc="100" dirty="0">
                <a:solidFill>
                  <a:srgbClr val="0000FF"/>
                </a:solidFill>
                <a:latin typeface="Constantia"/>
                <a:cs typeface="Constantia"/>
              </a:rPr>
              <a:t> Aoki</a:t>
            </a:r>
            <a:r>
              <a:rPr lang="en-US" sz="1600" spc="100" dirty="0" smtClean="0">
                <a:latin typeface="Constantia"/>
                <a:cs typeface="Constantia"/>
              </a:rPr>
              <a:t>				JAPAN</a:t>
            </a:r>
            <a:endParaRPr lang="en-US" sz="1600" spc="100" dirty="0" smtClean="0">
              <a:latin typeface="Constantia"/>
              <a:cs typeface="Constantia"/>
            </a:endParaRP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latin typeface="Constantia"/>
                <a:cs typeface="Constantia"/>
              </a:rPr>
              <a:t>						</a:t>
            </a:r>
            <a:r>
              <a:rPr lang="en-US" sz="1600" spc="100" dirty="0" err="1" smtClean="0">
                <a:solidFill>
                  <a:srgbClr val="0000FF"/>
                </a:solidFill>
                <a:latin typeface="Constantia"/>
                <a:cs typeface="Constantia"/>
              </a:rPr>
              <a:t>Tadahiro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lang="en-US" sz="1600" spc="100" dirty="0" err="1" smtClean="0">
                <a:solidFill>
                  <a:srgbClr val="0000FF"/>
                </a:solidFill>
                <a:latin typeface="Constantia"/>
                <a:cs typeface="Constantia"/>
              </a:rPr>
              <a:t>Hayasaka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		</a:t>
            </a:r>
            <a:r>
              <a:rPr lang="en-US" sz="1600" spc="100" dirty="0" smtClean="0">
                <a:latin typeface="Constantia"/>
                <a:cs typeface="Constantia"/>
              </a:rPr>
              <a:t>JAPAN</a:t>
            </a:r>
            <a:endParaRPr lang="en-US" sz="1600" spc="100" dirty="0" smtClean="0">
              <a:latin typeface="Constantia"/>
              <a:cs typeface="Constantia"/>
            </a:endParaRP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latin typeface="Constantia"/>
                <a:cs typeface="Constantia"/>
              </a:rPr>
              <a:t>						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Harold </a:t>
            </a:r>
            <a:r>
              <a:rPr lang="en-US" sz="1600" spc="100" dirty="0" err="1" smtClean="0">
                <a:solidFill>
                  <a:srgbClr val="0000FF"/>
                </a:solidFill>
                <a:latin typeface="Constantia"/>
                <a:cs typeface="Constantia"/>
              </a:rPr>
              <a:t>Annegarn</a:t>
            </a:r>
            <a:r>
              <a:rPr lang="en-US" sz="1600" spc="100" dirty="0" smtClean="0">
                <a:latin typeface="Constantia"/>
                <a:cs typeface="Constantia"/>
              </a:rPr>
              <a:t>			SOUTH AFRICA</a:t>
            </a:r>
          </a:p>
          <a:p>
            <a:r>
              <a:rPr lang="en-US" sz="1600" spc="100" dirty="0">
                <a:latin typeface="Constantia"/>
                <a:cs typeface="Constantia"/>
              </a:rPr>
              <a:t>	</a:t>
            </a:r>
            <a:endParaRPr lang="en-US" sz="1600" spc="100" dirty="0" smtClean="0">
              <a:latin typeface="Constantia"/>
              <a:cs typeface="Constantia"/>
            </a:endParaRPr>
          </a:p>
          <a:p>
            <a:r>
              <a:rPr lang="en-US" sz="1600" spc="100" dirty="0">
                <a:latin typeface="Constantia"/>
                <a:cs typeface="Constantia"/>
              </a:rPr>
              <a:t>						</a:t>
            </a:r>
            <a:r>
              <a:rPr lang="en-US" sz="1600" spc="100" dirty="0">
                <a:solidFill>
                  <a:srgbClr val="0000FF"/>
                </a:solidFill>
                <a:latin typeface="Constantia"/>
                <a:cs typeface="Constantia"/>
              </a:rPr>
              <a:t>Stephen 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English</a:t>
            </a:r>
            <a:r>
              <a:rPr lang="en-US" sz="1600" spc="100" dirty="0" smtClean="0">
                <a:latin typeface="Constantia"/>
                <a:cs typeface="Constantia"/>
              </a:rPr>
              <a:t>			UK</a:t>
            </a: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latin typeface="Constantia"/>
                <a:cs typeface="Constantia"/>
              </a:rPr>
              <a:t>						</a:t>
            </a:r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Allen Huang</a:t>
            </a:r>
            <a:r>
              <a:rPr lang="en-US" sz="1600" spc="100" dirty="0" smtClean="0">
                <a:latin typeface="Constantia"/>
                <a:cs typeface="Constantia"/>
              </a:rPr>
              <a:t>				USA</a:t>
            </a:r>
          </a:p>
          <a:p>
            <a:endParaRPr lang="en-US" sz="1600" spc="100" dirty="0">
              <a:latin typeface="Constantia"/>
              <a:cs typeface="Constantia"/>
            </a:endParaRPr>
          </a:p>
          <a:p>
            <a:r>
              <a:rPr lang="en-US" sz="1600" spc="100" dirty="0" smtClean="0">
                <a:solidFill>
                  <a:srgbClr val="0000FF"/>
                </a:solidFill>
                <a:latin typeface="Constantia"/>
                <a:cs typeface="Constantia"/>
              </a:rPr>
              <a:t>						Allen </a:t>
            </a:r>
            <a:r>
              <a:rPr lang="en-US" sz="1600" spc="100" dirty="0" err="1" smtClean="0">
                <a:solidFill>
                  <a:srgbClr val="0000FF"/>
                </a:solidFill>
                <a:latin typeface="Constantia"/>
                <a:cs typeface="Constantia"/>
              </a:rPr>
              <a:t>Larar</a:t>
            </a:r>
            <a:r>
              <a:rPr lang="en-US" sz="1600" spc="100" dirty="0">
                <a:latin typeface="Constantia"/>
                <a:cs typeface="Constantia"/>
              </a:rPr>
              <a:t>				USA</a:t>
            </a:r>
          </a:p>
          <a:p>
            <a:endParaRPr lang="en-US" sz="1600" spc="100" dirty="0">
              <a:latin typeface="Constantia"/>
              <a:cs typeface="Constantia"/>
            </a:endParaRPr>
          </a:p>
          <a:p>
            <a:endParaRPr lang="en-US" sz="800" spc="100" dirty="0" smtClean="0">
              <a:latin typeface="Constantia"/>
              <a:cs typeface="Constantia"/>
            </a:endParaRPr>
          </a:p>
          <a:p>
            <a:pPr algn="ctr"/>
            <a:r>
              <a:rPr lang="en-US" sz="22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     </a:t>
            </a:r>
            <a:r>
              <a:rPr lang="en-US" sz="20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The </a:t>
            </a:r>
            <a:r>
              <a:rPr lang="en-US" sz="20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IRC extends a heartfelt thank you </a:t>
            </a:r>
            <a:r>
              <a:rPr lang="en-US" sz="20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to </a:t>
            </a:r>
            <a:r>
              <a:rPr lang="en-US" sz="20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these </a:t>
            </a:r>
            <a:r>
              <a:rPr lang="en-US" sz="20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members </a:t>
            </a:r>
          </a:p>
          <a:p>
            <a:pPr algn="ctr"/>
            <a:r>
              <a:rPr lang="en-US" sz="20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for </a:t>
            </a:r>
            <a:r>
              <a:rPr lang="en-US" sz="2000" i="1" spc="100" dirty="0" smtClean="0">
                <a:solidFill>
                  <a:srgbClr val="5007BA"/>
                </a:solidFill>
                <a:latin typeface="Constantia"/>
                <a:cs typeface="Constantia"/>
              </a:rPr>
              <a:t>their years of service!</a:t>
            </a:r>
            <a:endParaRPr lang="en-US" sz="2000" i="1" spc="100" dirty="0">
              <a:solidFill>
                <a:srgbClr val="5007BA"/>
              </a:solidFill>
              <a:latin typeface="Constantia"/>
              <a:cs typeface="Constant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7621" y="266432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tantia"/>
                <a:cs typeface="Constantia"/>
              </a:rPr>
              <a:t>Expirations and Resignations</a:t>
            </a:r>
          </a:p>
        </p:txBody>
      </p:sp>
      <p:pic>
        <p:nvPicPr>
          <p:cNvPr id="6" name="Picture 5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107353"/>
            <a:ext cx="909527" cy="9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2" y="203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4547" y="1070956"/>
            <a:ext cx="8822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421" y="329932"/>
            <a:ext cx="7834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/>
                <a:cs typeface="Cambria"/>
              </a:rPr>
              <a:t>Upcoming Nomination &amp; Election of </a:t>
            </a: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smtClean="0">
                <a:latin typeface="Cambria"/>
                <a:cs typeface="Cambria"/>
              </a:rPr>
              <a:t>New Members </a:t>
            </a:r>
            <a:r>
              <a:rPr lang="en-US" dirty="0">
                <a:latin typeface="Cambria"/>
                <a:cs typeface="Cambria"/>
              </a:rPr>
              <a:t>for 2012</a:t>
            </a:r>
            <a:r>
              <a:rPr lang="en-US" dirty="0"/>
              <a:t>–</a:t>
            </a:r>
            <a:r>
              <a:rPr lang="en-US" dirty="0" smtClean="0">
                <a:latin typeface="Cambria"/>
                <a:cs typeface="Cambria"/>
              </a:rPr>
              <a:t>2016 term</a:t>
            </a:r>
          </a:p>
          <a:p>
            <a:pPr algn="ctr"/>
            <a:endParaRPr lang="en-US" sz="600" dirty="0" smtClean="0">
              <a:latin typeface="Cambria"/>
              <a:cs typeface="Cambria"/>
            </a:endParaRPr>
          </a:p>
          <a:p>
            <a:pPr algn="ctr"/>
            <a:r>
              <a:rPr lang="en-US" sz="1200" i="1" dirty="0" smtClean="0">
                <a:latin typeface="Cambria"/>
                <a:cs typeface="Cambria"/>
              </a:rPr>
              <a:t>                  Detailed procedures on website </a:t>
            </a:r>
            <a:r>
              <a:rPr lang="en-US" sz="1200" i="1" dirty="0">
                <a:latin typeface="Cambria"/>
                <a:cs typeface="Cambria"/>
              </a:rPr>
              <a:t>at </a:t>
            </a:r>
            <a:r>
              <a:rPr lang="en-US" sz="1200" i="1" dirty="0">
                <a:solidFill>
                  <a:srgbClr val="0000FF"/>
                </a:solidFill>
                <a:latin typeface="Cambria"/>
                <a:cs typeface="Cambria"/>
                <a:hlinkClick r:id="rId4"/>
              </a:rPr>
              <a:t>http://www.irc-iamas.org/</a:t>
            </a:r>
            <a:r>
              <a:rPr lang="en-US" sz="1200" i="1" dirty="0" smtClean="0">
                <a:solidFill>
                  <a:srgbClr val="0000FF"/>
                </a:solidFill>
                <a:latin typeface="Cambria"/>
                <a:cs typeface="Cambria"/>
                <a:hlinkClick r:id="rId4"/>
              </a:rPr>
              <a:t>resources/</a:t>
            </a:r>
            <a:r>
              <a:rPr lang="en-US" sz="1200" i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en-US" sz="1200" i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200" i="1" dirty="0">
                <a:solidFill>
                  <a:srgbClr val="0000FF"/>
                </a:solidFill>
                <a:latin typeface="Cambria"/>
                <a:cs typeface="Cambria"/>
                <a:sym typeface="Wingdings"/>
              </a:rPr>
              <a:t> </a:t>
            </a:r>
            <a:r>
              <a:rPr lang="en-US" sz="1200" i="1" dirty="0" smtClean="0">
                <a:solidFill>
                  <a:srgbClr val="0000FF"/>
                </a:solidFill>
                <a:latin typeface="Cambria"/>
                <a:cs typeface="Cambria"/>
                <a:sym typeface="Wingdings"/>
              </a:rPr>
              <a:t>“Voting Procedure for Members”</a:t>
            </a:r>
            <a:endParaRPr lang="en-US" sz="1200" i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20800"/>
            <a:ext cx="8879354" cy="526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SzPct val="110000"/>
              <a:buFont typeface="Wingdings" charset="2"/>
              <a:buChar char="Ø"/>
            </a:pPr>
            <a:r>
              <a:rPr lang="en-US" sz="1400" b="1" dirty="0"/>
              <a:t>Rules for the Selection of IRC </a:t>
            </a:r>
            <a:r>
              <a:rPr lang="en-US" sz="1400" b="1" dirty="0" smtClean="0"/>
              <a:t>Members</a:t>
            </a:r>
            <a:endParaRPr lang="en-US" sz="1400" dirty="0" smtClean="0"/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After </a:t>
            </a:r>
            <a:r>
              <a:rPr lang="en-US" sz="1400" dirty="0"/>
              <a:t>selection of the new IRC President, </a:t>
            </a:r>
            <a:r>
              <a:rPr lang="en-US" sz="1400" dirty="0" smtClean="0"/>
              <a:t>IRC Secretary distributes a </a:t>
            </a:r>
            <a:r>
              <a:rPr lang="en-US" sz="1400" dirty="0"/>
              <a:t>call for nominations for new IRC members </a:t>
            </a:r>
            <a:endParaRPr lang="en-US" sz="1400" dirty="0" smtClean="0"/>
          </a:p>
          <a:p>
            <a:pPr marL="457200"/>
            <a:r>
              <a:rPr lang="en-US" sz="1400" dirty="0"/>
              <a:t>t</a:t>
            </a:r>
            <a:r>
              <a:rPr lang="en-US" sz="1400" dirty="0" smtClean="0"/>
              <a:t>o replace members </a:t>
            </a:r>
            <a:r>
              <a:rPr lang="en-US" sz="1400" dirty="0"/>
              <a:t>whose terms </a:t>
            </a:r>
            <a:r>
              <a:rPr lang="en-US" sz="1400" dirty="0" smtClean="0"/>
              <a:t>expire</a:t>
            </a:r>
            <a:r>
              <a:rPr lang="en-US" sz="1400" dirty="0" smtClean="0">
                <a:solidFill>
                  <a:srgbClr val="000000"/>
                </a:solidFill>
              </a:rPr>
              <a:t>.  Anyone </a:t>
            </a:r>
            <a:r>
              <a:rPr lang="en-US" sz="1400" dirty="0">
                <a:solidFill>
                  <a:srgbClr val="000000"/>
                </a:solidFill>
              </a:rPr>
              <a:t>nominated by an IRC member is included on the </a:t>
            </a:r>
            <a:r>
              <a:rPr lang="en-US" sz="1400" dirty="0" smtClean="0">
                <a:solidFill>
                  <a:srgbClr val="000000"/>
                </a:solidFill>
              </a:rPr>
              <a:t>ballot.</a:t>
            </a:r>
          </a:p>
          <a:p>
            <a:pPr marL="457200"/>
            <a:endParaRPr lang="en-US" sz="1400" dirty="0" smtClean="0">
              <a:solidFill>
                <a:srgbClr val="C00015"/>
              </a:solidFill>
            </a:endParaRPr>
          </a:p>
          <a:p>
            <a:pPr marL="285750" indent="-285750">
              <a:buClr>
                <a:srgbClr val="FF0000"/>
              </a:buClr>
              <a:buSzPct val="110000"/>
              <a:buFont typeface="Wingdings" charset="2"/>
              <a:buChar char="Ø"/>
            </a:pPr>
            <a:r>
              <a:rPr lang="en-US" sz="1400" b="1" dirty="0" smtClean="0"/>
              <a:t>Guidelines </a:t>
            </a:r>
            <a:r>
              <a:rPr lang="en-US" sz="1400" b="1" dirty="0"/>
              <a:t>for nominating individuals for IRC </a:t>
            </a:r>
            <a:r>
              <a:rPr lang="en-US" sz="1400" b="1" dirty="0" smtClean="0"/>
              <a:t>membership: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Geographic/other </a:t>
            </a:r>
            <a:r>
              <a:rPr lang="en-US" sz="1400" dirty="0"/>
              <a:t>diversity. The Commission must reflect its international status, and </a:t>
            </a:r>
            <a:r>
              <a:rPr lang="en-US" sz="1400" dirty="0" smtClean="0"/>
              <a:t>capture a diversity </a:t>
            </a:r>
            <a:r>
              <a:rPr lang="en-US" sz="1400" dirty="0"/>
              <a:t>of </a:t>
            </a:r>
            <a:endParaRPr lang="en-US" sz="1400" dirty="0" smtClean="0"/>
          </a:p>
          <a:p>
            <a:pPr marL="457200"/>
            <a:r>
              <a:rPr lang="en-US" sz="1400" dirty="0" smtClean="0"/>
              <a:t>disciplines &amp; other </a:t>
            </a:r>
            <a:r>
              <a:rPr lang="en-US" sz="1400" dirty="0"/>
              <a:t>aspects of scientists engaged in atmospheric radiation </a:t>
            </a:r>
            <a:r>
              <a:rPr lang="en-US" sz="1400" dirty="0" smtClean="0"/>
              <a:t>studies.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Recommendation </a:t>
            </a:r>
            <a:r>
              <a:rPr lang="en-US" sz="1400" dirty="0"/>
              <a:t>of scientists actively engaged in IRC pursuits and </a:t>
            </a:r>
            <a:r>
              <a:rPr lang="en-US" sz="1400" dirty="0" smtClean="0"/>
              <a:t>interests.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Recommendation </a:t>
            </a:r>
            <a:r>
              <a:rPr lang="en-US" sz="1400" dirty="0"/>
              <a:t>of scientists who demonstrate outstanding academic </a:t>
            </a:r>
            <a:r>
              <a:rPr lang="en-US" sz="1400" dirty="0" smtClean="0"/>
              <a:t>achievement.</a:t>
            </a:r>
          </a:p>
          <a:p>
            <a:endParaRPr lang="en-US" sz="1400" dirty="0" smtClean="0"/>
          </a:p>
          <a:p>
            <a:pPr marL="285750" indent="-285750">
              <a:buClr>
                <a:srgbClr val="FF0000"/>
              </a:buClr>
              <a:buSzPct val="110000"/>
              <a:buFont typeface="Wingdings" charset="2"/>
              <a:buChar char="Ø"/>
            </a:pPr>
            <a:r>
              <a:rPr lang="en-US" sz="1400" b="1" dirty="0" smtClean="0"/>
              <a:t>The </a:t>
            </a:r>
            <a:r>
              <a:rPr lang="en-US" sz="1400" b="1" dirty="0"/>
              <a:t>IRC </a:t>
            </a:r>
            <a:r>
              <a:rPr lang="en-US" sz="1400" b="1" dirty="0" smtClean="0">
                <a:solidFill>
                  <a:srgbClr val="000000"/>
                </a:solidFill>
              </a:rPr>
              <a:t>Secretary</a:t>
            </a:r>
            <a:r>
              <a:rPr lang="en-US" sz="1400" b="1" dirty="0" smtClean="0">
                <a:solidFill>
                  <a:srgbClr val="C00015"/>
                </a:solidFill>
              </a:rPr>
              <a:t> </a:t>
            </a:r>
            <a:r>
              <a:rPr lang="en-US" sz="1400" b="1" dirty="0" smtClean="0"/>
              <a:t>will assemble &amp; distribute a </a:t>
            </a:r>
            <a:r>
              <a:rPr lang="en-US" sz="1400" b="1" dirty="0"/>
              <a:t>ballot </a:t>
            </a:r>
            <a:r>
              <a:rPr lang="en-US" sz="1400" dirty="0"/>
              <a:t>of </a:t>
            </a:r>
            <a:r>
              <a:rPr lang="en-US" sz="1400" dirty="0" smtClean="0"/>
              <a:t>nominees to voting members.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Members</a:t>
            </a:r>
            <a:r>
              <a:rPr lang="en-US" sz="1400" dirty="0"/>
              <a:t>, including those whose terms are expiring, may vote for </a:t>
            </a:r>
            <a:r>
              <a:rPr lang="en-US" sz="1400" dirty="0" smtClean="0"/>
              <a:t>as </a:t>
            </a:r>
            <a:r>
              <a:rPr lang="en-US" sz="1400" dirty="0"/>
              <a:t>many of the nominees as they choose. 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Only </a:t>
            </a:r>
            <a:r>
              <a:rPr lang="en-US" sz="1400" dirty="0"/>
              <a:t>“affirmative” votes are counted; votes “against” are not accepted. </a:t>
            </a:r>
            <a:endParaRPr lang="en-US" sz="1400" dirty="0" smtClean="0"/>
          </a:p>
          <a:p>
            <a:endParaRPr lang="en-US" sz="1400" b="1" dirty="0"/>
          </a:p>
          <a:p>
            <a:pPr marL="285750" indent="-285750">
              <a:buClr>
                <a:srgbClr val="FF0000"/>
              </a:buClr>
              <a:buSzPct val="110000"/>
              <a:buFont typeface="Wingdings" charset="2"/>
              <a:buChar char="Ø"/>
            </a:pPr>
            <a:r>
              <a:rPr lang="en-US" sz="1400" b="1" dirty="0" smtClean="0"/>
              <a:t>Election </a:t>
            </a:r>
            <a:r>
              <a:rPr lang="en-US" sz="1400" b="1" dirty="0"/>
              <a:t>Requirements, Special Considerations and </a:t>
            </a:r>
            <a:r>
              <a:rPr lang="en-US" sz="1400" b="1" dirty="0" smtClean="0"/>
              <a:t>Appointments</a:t>
            </a:r>
            <a:endParaRPr lang="en-US" sz="1400" dirty="0" smtClean="0"/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To </a:t>
            </a:r>
            <a:r>
              <a:rPr lang="en-US" sz="1400" dirty="0"/>
              <a:t>be elected, nominees must satisfy two criteria.  </a:t>
            </a:r>
            <a:r>
              <a:rPr lang="en-US" sz="1400" dirty="0" smtClean="0"/>
              <a:t> Election </a:t>
            </a:r>
            <a:r>
              <a:rPr lang="en-US" sz="1400" dirty="0"/>
              <a:t>is by </a:t>
            </a:r>
            <a:endParaRPr lang="en-US" sz="1400" dirty="0" smtClean="0"/>
          </a:p>
          <a:p>
            <a:pPr marL="914400" indent="-228600"/>
            <a:r>
              <a:rPr lang="en-US" sz="1400" dirty="0" smtClean="0"/>
              <a:t>(</a:t>
            </a:r>
            <a:r>
              <a:rPr lang="en-US" sz="1400" dirty="0"/>
              <a:t>a) simple majority (the integer part of 50% + 1 of the total votes cast), and </a:t>
            </a:r>
            <a:endParaRPr lang="en-US" sz="1400" dirty="0" smtClean="0"/>
          </a:p>
          <a:p>
            <a:pPr marL="914400" indent="-228600"/>
            <a:r>
              <a:rPr lang="en-US" sz="1400" dirty="0" smtClean="0"/>
              <a:t>(</a:t>
            </a:r>
            <a:r>
              <a:rPr lang="en-US" sz="1400" dirty="0"/>
              <a:t>b) ranking within the top three per country/</a:t>
            </a:r>
            <a:r>
              <a:rPr lang="en-US" sz="1400" dirty="0" smtClean="0"/>
              <a:t>area.</a:t>
            </a:r>
            <a:endParaRPr lang="en-US" sz="1400" dirty="0"/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Only </a:t>
            </a:r>
            <a:r>
              <a:rPr lang="en-US" sz="1400" dirty="0"/>
              <a:t>nominated individuals can be elected. Write-in votes are not accepted. 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There </a:t>
            </a:r>
            <a:r>
              <a:rPr lang="en-US" sz="1400" dirty="0"/>
              <a:t>is no vested right regarding an allocated number of IRC members for any given </a:t>
            </a:r>
            <a:r>
              <a:rPr lang="en-US" sz="1400" dirty="0" smtClean="0"/>
              <a:t>nation.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Representation </a:t>
            </a:r>
            <a:r>
              <a:rPr lang="en-US" sz="1400" dirty="0"/>
              <a:t>from </a:t>
            </a:r>
            <a:r>
              <a:rPr lang="en-US" sz="1400" dirty="0">
                <a:hlinkClick r:id="rId5"/>
              </a:rPr>
              <a:t>adhering nations</a:t>
            </a:r>
            <a:r>
              <a:rPr lang="en-US" sz="1400" dirty="0"/>
              <a:t> is encouraged but not </a:t>
            </a:r>
            <a:r>
              <a:rPr lang="en-US" sz="1400" dirty="0" smtClean="0"/>
              <a:t>required.</a:t>
            </a:r>
          </a:p>
          <a:p>
            <a:pPr marL="685800" indent="-228600">
              <a:buClr>
                <a:srgbClr val="1E6AAC"/>
              </a:buClr>
              <a:buSzPct val="110000"/>
              <a:buFont typeface="Wingdings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outgoing President may choose to appoint one or more nominees from any country/area considered to </a:t>
            </a:r>
            <a:endParaRPr lang="en-US" sz="1400" dirty="0" smtClean="0"/>
          </a:p>
          <a:p>
            <a:pPr marL="457200"/>
            <a:r>
              <a:rPr lang="en-US" sz="1400" dirty="0"/>
              <a:t>b</a:t>
            </a:r>
            <a:r>
              <a:rPr lang="en-US" sz="1400" dirty="0" smtClean="0"/>
              <a:t>e underrepresented </a:t>
            </a:r>
            <a:r>
              <a:rPr lang="en-US" sz="1400" dirty="0"/>
              <a:t>in the IRC who did not otherwise satisfy </a:t>
            </a:r>
            <a:r>
              <a:rPr lang="en-US" sz="1400" dirty="0" smtClean="0"/>
              <a:t>election </a:t>
            </a:r>
            <a:r>
              <a:rPr lang="en-US" sz="1400" dirty="0"/>
              <a:t>requirements.</a:t>
            </a:r>
          </a:p>
          <a:p>
            <a:endParaRPr lang="en-US" sz="1400" dirty="0"/>
          </a:p>
        </p:txBody>
      </p:sp>
      <p:pic>
        <p:nvPicPr>
          <p:cNvPr id="6" name="Picture 5" descr="irs2012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2" y="81953"/>
            <a:ext cx="887828" cy="8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33700" y="1695232"/>
            <a:ext cx="5765800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3" action="ppaction://hlinkfile"/>
              </a:rPr>
              <a:t>3DRT</a:t>
            </a:r>
            <a:r>
              <a:rPr lang="en-US" sz="1600" dirty="0">
                <a:cs typeface="Cambria"/>
              </a:rPr>
              <a:t>	</a:t>
            </a:r>
            <a:r>
              <a:rPr lang="en-US" sz="1600" dirty="0" smtClean="0">
                <a:cs typeface="Cambria"/>
              </a:rPr>
              <a:t>	</a:t>
            </a:r>
            <a:r>
              <a:rPr lang="en-US" sz="1600" dirty="0" err="1" smtClean="0">
                <a:cs typeface="Cambria"/>
              </a:rPr>
              <a:t>Marshak</a:t>
            </a:r>
            <a:endParaRPr lang="en-US" sz="1600" dirty="0">
              <a:cs typeface="Cambria"/>
            </a:endParaRP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</a:rPr>
              <a:t>ASA/</a:t>
            </a:r>
            <a:r>
              <a:rPr lang="en-US" sz="1600" dirty="0" err="1" smtClean="0">
                <a:solidFill>
                  <a:srgbClr val="4612F7"/>
                </a:solidFill>
                <a:cs typeface="Cambria"/>
              </a:rPr>
              <a:t>Hitran</a:t>
            </a:r>
            <a:r>
              <a:rPr lang="en-US" sz="1600" dirty="0" smtClean="0">
                <a:cs typeface="Cambria"/>
              </a:rPr>
              <a:t>	Rothman		Report on IRC website, Sep 2012</a:t>
            </a: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4" action="ppaction://hlinkpres?slideindex=1&amp;slidetitle="/>
              </a:rPr>
              <a:t>CIRC</a:t>
            </a:r>
            <a:r>
              <a:rPr lang="en-US" sz="1600" dirty="0">
                <a:cs typeface="Cambria"/>
              </a:rPr>
              <a:t>		</a:t>
            </a:r>
            <a:r>
              <a:rPr lang="en-US" sz="1600" dirty="0" err="1" smtClean="0">
                <a:cs typeface="Cambria"/>
              </a:rPr>
              <a:t>Oreopoulos</a:t>
            </a:r>
            <a:endParaRPr lang="en-US" sz="1600" dirty="0">
              <a:cs typeface="Cambria"/>
            </a:endParaRP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5" action="ppaction://hlinkfile"/>
              </a:rPr>
              <a:t>GEB</a:t>
            </a:r>
            <a:r>
              <a:rPr lang="en-US" sz="1600" dirty="0">
                <a:cs typeface="Cambria"/>
              </a:rPr>
              <a:t>		</a:t>
            </a:r>
            <a:r>
              <a:rPr lang="en-US" sz="1600" dirty="0" smtClean="0">
                <a:cs typeface="Cambria"/>
              </a:rPr>
              <a:t>Wild</a:t>
            </a:r>
            <a:endParaRPr lang="en-US" sz="1600" dirty="0">
              <a:cs typeface="Cambria"/>
            </a:endParaRP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6" action="ppaction://hlinkfile"/>
              </a:rPr>
              <a:t>IPRT</a:t>
            </a:r>
            <a:r>
              <a:rPr lang="en-US" sz="1600" dirty="0">
                <a:cs typeface="Cambria"/>
              </a:rPr>
              <a:t>		</a:t>
            </a:r>
            <a:r>
              <a:rPr lang="en-US" sz="1600" dirty="0" smtClean="0">
                <a:cs typeface="Cambria"/>
              </a:rPr>
              <a:t>Mayer</a:t>
            </a:r>
            <a:endParaRPr lang="en-US" sz="1600" dirty="0">
              <a:cs typeface="Cambria"/>
            </a:endParaRP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7" action="ppaction://hlinkpres?slideindex=1&amp;slidetitle="/>
              </a:rPr>
              <a:t>ITWG</a:t>
            </a:r>
            <a:r>
              <a:rPr lang="en-US" sz="1600" dirty="0">
                <a:solidFill>
                  <a:srgbClr val="4612F7"/>
                </a:solidFill>
                <a:cs typeface="Cambria"/>
              </a:rPr>
              <a:t>	</a:t>
            </a:r>
            <a:r>
              <a:rPr lang="en-US" sz="1600" dirty="0" smtClean="0">
                <a:cs typeface="Cambria"/>
              </a:rPr>
              <a:t>	Huang</a:t>
            </a: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</a:rPr>
              <a:t>LASR</a:t>
            </a:r>
            <a:r>
              <a:rPr lang="en-US" sz="1600" dirty="0" smtClean="0">
                <a:cs typeface="Cambria"/>
              </a:rPr>
              <a:t>		</a:t>
            </a:r>
            <a:r>
              <a:rPr lang="en-US" sz="1600" dirty="0" err="1" smtClean="0">
                <a:cs typeface="Cambria"/>
              </a:rPr>
              <a:t>Hayasaka</a:t>
            </a:r>
            <a:endParaRPr lang="en-US" sz="1600" dirty="0">
              <a:cs typeface="Cambria"/>
            </a:endParaRP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8" action="ppaction://hlinkfile"/>
              </a:rPr>
              <a:t>UV</a:t>
            </a:r>
            <a:r>
              <a:rPr lang="en-US" sz="1600" dirty="0">
                <a:cs typeface="Cambria"/>
              </a:rPr>
              <a:t>		</a:t>
            </a:r>
            <a:r>
              <a:rPr lang="en-US" sz="1600" dirty="0" err="1" smtClean="0">
                <a:cs typeface="Cambria"/>
              </a:rPr>
              <a:t>Gröbner</a:t>
            </a:r>
            <a:endParaRPr lang="en-US" sz="1600" dirty="0">
              <a:cs typeface="Cambria"/>
            </a:endParaRP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9" action="ppaction://hlinkfile"/>
              </a:rPr>
              <a:t>BSRN</a:t>
            </a:r>
            <a:r>
              <a:rPr lang="en-US" sz="1600" dirty="0">
                <a:cs typeface="Cambria"/>
              </a:rPr>
              <a:t>	</a:t>
            </a:r>
            <a:r>
              <a:rPr lang="en-US" sz="1600" dirty="0" smtClean="0">
                <a:cs typeface="Cambria"/>
              </a:rPr>
              <a:t>	</a:t>
            </a:r>
            <a:r>
              <a:rPr lang="en-US" sz="1600" dirty="0" err="1" smtClean="0">
                <a:cs typeface="Cambria"/>
              </a:rPr>
              <a:t>König</a:t>
            </a:r>
            <a:r>
              <a:rPr lang="en-US" sz="1600" dirty="0" err="1">
                <a:cs typeface="Cambria"/>
              </a:rPr>
              <a:t>-Langlo</a:t>
            </a:r>
            <a:endParaRPr lang="en-US" sz="1600" dirty="0">
              <a:cs typeface="Cambria"/>
            </a:endParaRPr>
          </a:p>
          <a:p>
            <a:pPr marL="338138" indent="-338138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  <a:hlinkClick r:id="rId10" action="ppaction://hlinkpres?slideindex=1&amp;slidetitle="/>
              </a:rPr>
              <a:t>CR</a:t>
            </a:r>
            <a:r>
              <a:rPr lang="en-US" sz="1600" dirty="0">
                <a:cs typeface="Cambria"/>
              </a:rPr>
              <a:t>		</a:t>
            </a:r>
            <a:r>
              <a:rPr lang="en-US" sz="1600" dirty="0" err="1" smtClean="0">
                <a:cs typeface="Cambria"/>
              </a:rPr>
              <a:t>Kinne</a:t>
            </a:r>
            <a:endParaRPr lang="en-US" sz="1600" dirty="0" smtClean="0">
              <a:cs typeface="Cambria"/>
            </a:endParaRPr>
          </a:p>
          <a:p>
            <a:pPr marL="292100" lvl="1" indent="-2921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4612F7"/>
                </a:solidFill>
                <a:cs typeface="Cambria"/>
              </a:rPr>
              <a:t> </a:t>
            </a:r>
            <a:r>
              <a:rPr lang="en-US" sz="1600" dirty="0" smtClean="0">
                <a:solidFill>
                  <a:srgbClr val="4612F7"/>
                </a:solidFill>
                <a:cs typeface="Cambria"/>
                <a:hlinkClick r:id="rId11" action="ppaction://hlinkfile"/>
              </a:rPr>
              <a:t>GRP</a:t>
            </a:r>
            <a:r>
              <a:rPr lang="en-US" sz="1600" dirty="0">
                <a:cs typeface="Cambria"/>
              </a:rPr>
              <a:t>	</a:t>
            </a:r>
            <a:r>
              <a:rPr lang="en-US" sz="1600" dirty="0" smtClean="0">
                <a:cs typeface="Cambria"/>
              </a:rPr>
              <a:t>	</a:t>
            </a:r>
            <a:r>
              <a:rPr lang="en-US" sz="1600" dirty="0" err="1" smtClean="0">
                <a:cs typeface="Cambria"/>
              </a:rPr>
              <a:t>Kummerow</a:t>
            </a:r>
            <a:r>
              <a:rPr lang="en-US" sz="1600" dirty="0" smtClean="0">
                <a:cs typeface="Cambria"/>
              </a:rPr>
              <a:t>	Report on IRC website</a:t>
            </a:r>
            <a:endParaRPr lang="en-US" sz="1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8940" y="279132"/>
            <a:ext cx="571077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mbria"/>
                <a:cs typeface="Cambria"/>
              </a:rPr>
              <a:t>Working Group and Rapporteur Reports</a:t>
            </a:r>
          </a:p>
          <a:p>
            <a:pPr algn="ctr"/>
            <a:r>
              <a:rPr lang="en-US" i="1" dirty="0" smtClean="0">
                <a:solidFill>
                  <a:srgbClr val="FA0202"/>
                </a:solidFill>
                <a:latin typeface="Cambria"/>
                <a:cs typeface="Cambria"/>
              </a:rPr>
              <a:t>Please emphasize </a:t>
            </a:r>
            <a:r>
              <a:rPr lang="en-US" b="1" i="1" dirty="0" smtClean="0">
                <a:solidFill>
                  <a:srgbClr val="FA0202"/>
                </a:solidFill>
                <a:latin typeface="Cambria"/>
                <a:cs typeface="Cambria"/>
              </a:rPr>
              <a:t>up to 3 actionable recommendations </a:t>
            </a:r>
          </a:p>
          <a:p>
            <a:pPr algn="ctr"/>
            <a:r>
              <a:rPr lang="en-US" b="1" dirty="0" smtClean="0">
                <a:solidFill>
                  <a:srgbClr val="C00015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A0202"/>
                </a:solidFill>
                <a:latin typeface="Cambria"/>
                <a:cs typeface="Cambria"/>
              </a:rPr>
              <a:t>Keep remarks to 5 minutes please </a:t>
            </a:r>
            <a:r>
              <a:rPr lang="en-US" b="1" dirty="0">
                <a:solidFill>
                  <a:srgbClr val="C00015"/>
                </a:solidFill>
              </a:rPr>
              <a:t>–</a:t>
            </a:r>
          </a:p>
          <a:p>
            <a:pPr algn="ctr"/>
            <a:endParaRPr lang="en-US" i="1" dirty="0">
              <a:solidFill>
                <a:srgbClr val="FA0202"/>
              </a:solidFill>
              <a:latin typeface="Cambria"/>
              <a:cs typeface="Cambria"/>
            </a:endParaRPr>
          </a:p>
        </p:txBody>
      </p:sp>
      <p:pic>
        <p:nvPicPr>
          <p:cNvPr id="5" name="Picture 4" descr="irs2012-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1" y="94653"/>
            <a:ext cx="922111" cy="9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1547" y="1070956"/>
            <a:ext cx="8822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8700" y="622300"/>
            <a:ext cx="216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Other Business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1890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1547" y="359756"/>
            <a:ext cx="7984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10" dirty="0" smtClean="0">
                <a:latin typeface="Cambria"/>
                <a:cs typeface="Cambria"/>
              </a:rPr>
              <a:t>Davos </a:t>
            </a:r>
            <a:r>
              <a:rPr lang="en-US" sz="2000" spc="110" dirty="0">
                <a:latin typeface="Cambria"/>
                <a:cs typeface="Cambria"/>
              </a:rPr>
              <a:t>Atmosphere and </a:t>
            </a:r>
            <a:r>
              <a:rPr lang="en-US" sz="2000" spc="110" dirty="0" err="1">
                <a:latin typeface="Cambria"/>
                <a:cs typeface="Cambria"/>
              </a:rPr>
              <a:t>Cryosphere</a:t>
            </a:r>
            <a:r>
              <a:rPr lang="en-US" sz="2000" spc="110" dirty="0">
                <a:latin typeface="Cambria"/>
                <a:cs typeface="Cambria"/>
              </a:rPr>
              <a:t> Assembly </a:t>
            </a:r>
            <a:r>
              <a:rPr lang="en-US" sz="2000" spc="110" dirty="0" smtClean="0">
                <a:latin typeface="Cambria"/>
                <a:cs typeface="Cambria"/>
              </a:rPr>
              <a:t>2013</a:t>
            </a:r>
          </a:p>
          <a:p>
            <a:pPr algn="ctr"/>
            <a:r>
              <a:rPr lang="en-US" sz="2000" spc="110" dirty="0">
                <a:latin typeface="Cambria"/>
                <a:cs typeface="Cambria"/>
              </a:rPr>
              <a:t>IAMAS &amp; IACS </a:t>
            </a:r>
            <a:r>
              <a:rPr lang="en-US" sz="2000" spc="110" dirty="0" smtClean="0">
                <a:latin typeface="Cambria"/>
                <a:cs typeface="Cambria"/>
              </a:rPr>
              <a:t>Assembly</a:t>
            </a:r>
            <a:endParaRPr lang="en-US" sz="2000" spc="110" dirty="0">
              <a:latin typeface="Cambria"/>
              <a:cs typeface="Cambria"/>
            </a:endParaRPr>
          </a:p>
          <a:p>
            <a:pPr algn="ctr"/>
            <a:r>
              <a:rPr lang="en-US" sz="2000" spc="110" dirty="0" smtClean="0">
                <a:latin typeface="Cambria"/>
                <a:cs typeface="Cambria"/>
              </a:rPr>
              <a:t>Davos</a:t>
            </a:r>
            <a:r>
              <a:rPr lang="en-US" sz="2000" spc="110" dirty="0">
                <a:latin typeface="Cambria"/>
                <a:cs typeface="Cambria"/>
              </a:rPr>
              <a:t>, Switzerland </a:t>
            </a:r>
            <a:r>
              <a:rPr lang="en-US" sz="2000" spc="110" dirty="0" smtClean="0">
                <a:latin typeface="Cambria"/>
                <a:cs typeface="Cambria"/>
              </a:rPr>
              <a:t>    July </a:t>
            </a:r>
            <a:r>
              <a:rPr lang="en-US" sz="2000" spc="110" dirty="0">
                <a:latin typeface="Cambria"/>
                <a:cs typeface="Cambria"/>
              </a:rPr>
              <a:t>8-12, 2013 </a:t>
            </a:r>
            <a:endParaRPr lang="en-US" sz="2000" spc="110" dirty="0" smtClean="0">
              <a:latin typeface="Cambria"/>
              <a:cs typeface="Cambria"/>
            </a:endParaRPr>
          </a:p>
          <a:p>
            <a:pPr algn="ctr"/>
            <a:r>
              <a:rPr lang="en-US" sz="2200" i="1" dirty="0">
                <a:solidFill>
                  <a:srgbClr val="3CA1C9"/>
                </a:solidFill>
                <a:cs typeface="Helvetica"/>
              </a:rPr>
              <a:t>www.daca-13.org</a:t>
            </a:r>
          </a:p>
          <a:p>
            <a:pPr algn="ctr"/>
            <a:endParaRPr lang="en-US" spc="110" dirty="0"/>
          </a:p>
        </p:txBody>
      </p:sp>
      <p:sp>
        <p:nvSpPr>
          <p:cNvPr id="3" name="TextBox 2"/>
          <p:cNvSpPr txBox="1"/>
          <p:nvPr/>
        </p:nvSpPr>
        <p:spPr>
          <a:xfrm>
            <a:off x="176911" y="2032000"/>
            <a:ext cx="8811797" cy="1046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pc="80" dirty="0" smtClean="0">
                <a:latin typeface="Cambria"/>
                <a:cs typeface="Cambria"/>
              </a:rPr>
              <a:t>IRC-related theme:</a:t>
            </a:r>
          </a:p>
          <a:p>
            <a:pPr algn="ctr"/>
            <a:r>
              <a:rPr lang="en-US" sz="2200" spc="80" dirty="0" smtClean="0">
                <a:latin typeface="Cambria"/>
                <a:cs typeface="Cambria"/>
              </a:rPr>
              <a:t>Stratosphere</a:t>
            </a:r>
            <a:r>
              <a:rPr lang="en-US" sz="2200" spc="80" dirty="0">
                <a:latin typeface="Cambria"/>
                <a:cs typeface="Cambria"/>
              </a:rPr>
              <a:t>-Troposphere-Hydrosphere-</a:t>
            </a:r>
            <a:r>
              <a:rPr lang="en-US" sz="2200" spc="80" dirty="0" err="1">
                <a:latin typeface="Cambria"/>
                <a:cs typeface="Cambria"/>
              </a:rPr>
              <a:t>Cryosphere</a:t>
            </a:r>
            <a:r>
              <a:rPr lang="en-US" sz="2200" spc="80" dirty="0">
                <a:latin typeface="Cambria"/>
                <a:cs typeface="Cambria"/>
              </a:rPr>
              <a:t> </a:t>
            </a:r>
            <a:r>
              <a:rPr lang="en-US" sz="2200" spc="80" dirty="0" smtClean="0">
                <a:latin typeface="Cambria"/>
                <a:cs typeface="Cambria"/>
              </a:rPr>
              <a:t>Coupling </a:t>
            </a:r>
          </a:p>
          <a:p>
            <a:pPr algn="ctr"/>
            <a:r>
              <a:rPr lang="en-US" sz="2200" spc="80" dirty="0" smtClean="0">
                <a:latin typeface="Cambria"/>
                <a:cs typeface="Cambria"/>
              </a:rPr>
              <a:t>in </a:t>
            </a:r>
            <a:r>
              <a:rPr lang="en-US" sz="2200" spc="80" dirty="0">
                <a:latin typeface="Cambria"/>
                <a:cs typeface="Cambria"/>
              </a:rPr>
              <a:t>Weather and Climate Including Sun-Earth Connection Processes</a:t>
            </a:r>
          </a:p>
        </p:txBody>
      </p:sp>
      <p:pic>
        <p:nvPicPr>
          <p:cNvPr id="5" name="Picture 4" descr="Lake_Davos_evening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3479800"/>
            <a:ext cx="4267200" cy="3150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Logo_DACA-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210631"/>
            <a:ext cx="1295400" cy="11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77" y="1082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IRC Business Meeting Agenda</a:t>
            </a:r>
            <a:endParaRPr lang="en-US" sz="2600" dirty="0">
              <a:latin typeface="Cambria"/>
              <a:cs typeface="Cambria"/>
            </a:endParaRPr>
          </a:p>
        </p:txBody>
      </p:sp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82" y="1092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4672" y="2130575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600" dirty="0" smtClean="0">
                <a:latin typeface="Cambria"/>
                <a:cs typeface="Cambria"/>
              </a:rPr>
              <a:t>Welcome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US" sz="1600" dirty="0" smtClean="0">
                <a:latin typeface="Cambria"/>
                <a:cs typeface="Cambria"/>
              </a:rPr>
              <a:t>Request for Additional Agenda Items (Number 7) and Approval of Agenda</a:t>
            </a:r>
          </a:p>
          <a:p>
            <a:pPr defTabSz="222250">
              <a:lnSpc>
                <a:spcPct val="110000"/>
              </a:lnSpc>
              <a:buFont typeface="+mj-lt"/>
              <a:buAutoNum type="arabicPeriod"/>
            </a:pPr>
            <a:r>
              <a:rPr lang="en-US" sz="1600" dirty="0" smtClean="0">
                <a:latin typeface="Cambria"/>
                <a:cs typeface="Cambria"/>
              </a:rPr>
              <a:t>President’s Report		</a:t>
            </a:r>
          </a:p>
          <a:p>
            <a:pPr marL="685800" indent="0" defTabSz="222250">
              <a:lnSpc>
                <a:spcPct val="110000"/>
              </a:lnSpc>
              <a:buNone/>
            </a:pPr>
            <a:r>
              <a:rPr lang="en-US" sz="1600" dirty="0" smtClean="0">
                <a:latin typeface="Cambria"/>
                <a:cs typeface="Cambria"/>
              </a:rPr>
              <a:t>A.	 	Remembrances</a:t>
            </a:r>
          </a:p>
          <a:p>
            <a:pPr marL="685800" indent="0" defTabSz="222250">
              <a:lnSpc>
                <a:spcPct val="80000"/>
              </a:lnSpc>
              <a:buNone/>
            </a:pPr>
            <a:r>
              <a:rPr lang="en-US" sz="1600" dirty="0" smtClean="0">
                <a:latin typeface="Cambria"/>
                <a:cs typeface="Cambria"/>
              </a:rPr>
              <a:t>B.</a:t>
            </a:r>
            <a:r>
              <a:rPr lang="en-US" sz="1400" dirty="0" smtClean="0">
                <a:latin typeface="Cambria"/>
                <a:cs typeface="Cambria"/>
              </a:rPr>
              <a:t>	 	</a:t>
            </a:r>
            <a:r>
              <a:rPr lang="en-US" sz="1600" dirty="0" smtClean="0">
                <a:latin typeface="Cambria"/>
                <a:cs typeface="Cambria"/>
              </a:rPr>
              <a:t>Treasurer’s Report</a:t>
            </a:r>
          </a:p>
          <a:p>
            <a:pPr marL="685800" indent="0" defTabSz="222250">
              <a:lnSpc>
                <a:spcPct val="80000"/>
              </a:lnSpc>
              <a:buNone/>
            </a:pPr>
            <a:r>
              <a:rPr lang="en-US" sz="1600" dirty="0" smtClean="0">
                <a:latin typeface="Cambria"/>
                <a:cs typeface="Cambria"/>
              </a:rPr>
              <a:t>C.</a:t>
            </a:r>
            <a:r>
              <a:rPr lang="en-US" sz="1400" dirty="0" smtClean="0">
                <a:latin typeface="Cambria"/>
                <a:cs typeface="Cambria"/>
              </a:rPr>
              <a:t>	 	</a:t>
            </a:r>
            <a:r>
              <a:rPr lang="en-US" sz="1600" dirty="0" smtClean="0">
                <a:latin typeface="Cambria"/>
                <a:cs typeface="Cambria"/>
              </a:rPr>
              <a:t>IRS2012  </a:t>
            </a:r>
            <a:r>
              <a:rPr lang="en-US" sz="1400" dirty="0" smtClean="0">
                <a:latin typeface="Cambria"/>
                <a:cs typeface="Cambria"/>
              </a:rPr>
              <a:t>(Proceedings, Participants, Presentations, &amp; Banquet)</a:t>
            </a:r>
          </a:p>
          <a:p>
            <a:pPr marL="0" indent="0" defTabSz="222250">
              <a:lnSpc>
                <a:spcPct val="80000"/>
              </a:lnSpc>
              <a:buNone/>
            </a:pPr>
            <a:endParaRPr lang="en-US" sz="400" dirty="0">
              <a:latin typeface="Cambria"/>
              <a:cs typeface="Cambria"/>
            </a:endParaRPr>
          </a:p>
          <a:p>
            <a:pPr marL="338138" indent="-338138">
              <a:lnSpc>
                <a:spcPct val="110000"/>
              </a:lnSpc>
              <a:buNone/>
            </a:pPr>
            <a:r>
              <a:rPr lang="en-US" sz="1600" dirty="0" smtClean="0">
                <a:latin typeface="Cambria"/>
                <a:cs typeface="Cambria"/>
              </a:rPr>
              <a:t>4.	Selection of  Officers for </a:t>
            </a:r>
            <a:r>
              <a:rPr lang="en-US" sz="1600" dirty="0">
                <a:latin typeface="Cambria"/>
                <a:cs typeface="Cambria"/>
              </a:rPr>
              <a:t>2012</a:t>
            </a:r>
            <a:r>
              <a:rPr lang="en-US" sz="1600" dirty="0"/>
              <a:t>–</a:t>
            </a:r>
            <a:r>
              <a:rPr lang="en-US" sz="1600" dirty="0" smtClean="0">
                <a:latin typeface="Cambria"/>
                <a:cs typeface="Cambria"/>
              </a:rPr>
              <a:t>2016 term</a:t>
            </a:r>
          </a:p>
          <a:p>
            <a:pPr marL="338138" indent="-338138">
              <a:lnSpc>
                <a:spcPct val="110000"/>
              </a:lnSpc>
              <a:buNone/>
            </a:pPr>
            <a:r>
              <a:rPr lang="en-US" sz="1600" dirty="0" smtClean="0">
                <a:latin typeface="Cambria"/>
                <a:cs typeface="Cambria"/>
              </a:rPr>
              <a:t>5.	Preview:  Upcoming </a:t>
            </a:r>
            <a:r>
              <a:rPr lang="en-US" sz="1600" dirty="0">
                <a:latin typeface="Cambria"/>
                <a:cs typeface="Cambria"/>
              </a:rPr>
              <a:t>Nomination &amp; Election of new </a:t>
            </a:r>
            <a:r>
              <a:rPr lang="en-US" sz="1600" dirty="0" smtClean="0">
                <a:latin typeface="Cambria"/>
                <a:cs typeface="Cambria"/>
              </a:rPr>
              <a:t>IRC Members </a:t>
            </a:r>
            <a:r>
              <a:rPr lang="en-US" sz="1600" dirty="0">
                <a:latin typeface="Cambria"/>
                <a:cs typeface="Cambria"/>
              </a:rPr>
              <a:t>for 2012</a:t>
            </a:r>
            <a:r>
              <a:rPr lang="en-US" sz="1600" dirty="0"/>
              <a:t>–</a:t>
            </a:r>
            <a:r>
              <a:rPr lang="en-US" sz="1600" dirty="0">
                <a:latin typeface="Cambria"/>
                <a:cs typeface="Cambria"/>
              </a:rPr>
              <a:t>2016 </a:t>
            </a:r>
            <a:r>
              <a:rPr lang="en-US" sz="1600" dirty="0" smtClean="0">
                <a:latin typeface="Cambria"/>
                <a:cs typeface="Cambria"/>
              </a:rPr>
              <a:t>term</a:t>
            </a:r>
          </a:p>
          <a:p>
            <a:pPr marL="338138" indent="-338138">
              <a:buNone/>
            </a:pPr>
            <a:r>
              <a:rPr lang="en-US" sz="1600" dirty="0" smtClean="0">
                <a:latin typeface="Cambria"/>
                <a:cs typeface="Cambria"/>
              </a:rPr>
              <a:t>6.	</a:t>
            </a:r>
            <a:r>
              <a:rPr lang="en-US" sz="1600" dirty="0">
                <a:latin typeface="Cambria"/>
                <a:cs typeface="Cambria"/>
              </a:rPr>
              <a:t>Working Group/Rapporteur Reports		</a:t>
            </a:r>
            <a:endParaRPr lang="en-US" sz="800" dirty="0">
              <a:latin typeface="Cambria"/>
              <a:cs typeface="Cambria"/>
            </a:endParaRPr>
          </a:p>
          <a:p>
            <a:pPr marL="338138" indent="-338138">
              <a:buNone/>
            </a:pPr>
            <a:r>
              <a:rPr lang="en-US" sz="1600" dirty="0" smtClean="0">
                <a:latin typeface="Cambria"/>
                <a:cs typeface="Cambria"/>
              </a:rPr>
              <a:t>7.	Other Business</a:t>
            </a:r>
          </a:p>
          <a:p>
            <a:pPr marL="338138" indent="-338138">
              <a:lnSpc>
                <a:spcPct val="110000"/>
              </a:lnSpc>
              <a:buNone/>
            </a:pPr>
            <a:r>
              <a:rPr lang="en-US" sz="1600" dirty="0" smtClean="0">
                <a:latin typeface="Cambria"/>
                <a:cs typeface="Cambria"/>
              </a:rPr>
              <a:t>8.	IRC-related Theme at DACA-13</a:t>
            </a:r>
          </a:p>
          <a:p>
            <a:pPr marL="338138" indent="-338138">
              <a:lnSpc>
                <a:spcPct val="110000"/>
              </a:lnSpc>
              <a:buNone/>
            </a:pPr>
            <a:r>
              <a:rPr lang="en-US" sz="1600" dirty="0" smtClean="0">
                <a:latin typeface="Cambria"/>
                <a:cs typeface="Cambria"/>
              </a:rPr>
              <a:t>9.	Future IRC Business Meetings including “Heads-Up” on IRS2016 Bid Proposals</a:t>
            </a: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6" name="Picture 5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145453"/>
            <a:ext cx="922111" cy="9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582" y="160008"/>
            <a:ext cx="1186192" cy="118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43000" y="565835"/>
            <a:ext cx="8343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                          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Future IRC Business Meetings</a:t>
            </a:r>
          </a:p>
          <a:p>
            <a:endParaRPr lang="en-US" sz="2000" dirty="0">
              <a:latin typeface="Cambria"/>
              <a:cs typeface="Cambria"/>
            </a:endParaRPr>
          </a:p>
          <a:p>
            <a:endParaRPr lang="en-US" sz="2000" dirty="0">
              <a:latin typeface="Cambria"/>
              <a:cs typeface="Cambria"/>
            </a:endParaRPr>
          </a:p>
          <a:p>
            <a:r>
              <a:rPr lang="en-US" sz="2200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sz="2200" dirty="0" smtClean="0">
                <a:latin typeface="Cambria"/>
                <a:cs typeface="Cambria"/>
              </a:rPr>
              <a:t>  2013 	DACA</a:t>
            </a:r>
            <a:r>
              <a:rPr lang="en-US" sz="2200" dirty="0">
                <a:latin typeface="Cambria"/>
                <a:cs typeface="Cambria"/>
              </a:rPr>
              <a:t>-</a:t>
            </a:r>
            <a:r>
              <a:rPr lang="en-US" sz="2200" dirty="0" smtClean="0">
                <a:latin typeface="Cambria"/>
                <a:cs typeface="Cambria"/>
              </a:rPr>
              <a:t>13  </a:t>
            </a:r>
            <a:r>
              <a:rPr lang="en-US" dirty="0" smtClean="0">
                <a:latin typeface="Cambria"/>
                <a:cs typeface="Cambria"/>
              </a:rPr>
              <a:t>Day before/after conference - </a:t>
            </a:r>
            <a:r>
              <a:rPr lang="en-US" smtClean="0">
                <a:latin typeface="Cambria"/>
                <a:cs typeface="Cambria"/>
              </a:rPr>
              <a:t>Jul 7 or 13</a:t>
            </a:r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sz="2200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sz="2200" dirty="0" smtClean="0">
                <a:latin typeface="Cambria"/>
                <a:cs typeface="Cambria"/>
              </a:rPr>
              <a:t>  2014		Propose meetings in the Americas or Asia, also</a:t>
            </a:r>
          </a:p>
          <a:p>
            <a:r>
              <a:rPr lang="en-US" sz="2200" dirty="0">
                <a:latin typeface="Cambria"/>
                <a:cs typeface="Cambria"/>
              </a:rPr>
              <a:t>	</a:t>
            </a:r>
            <a:r>
              <a:rPr lang="en-US" sz="2200" dirty="0" smtClean="0">
                <a:latin typeface="Cambria"/>
                <a:cs typeface="Cambria"/>
              </a:rPr>
              <a:t>		COSPAR   Aug. </a:t>
            </a:r>
            <a:r>
              <a:rPr lang="en-US" sz="2200" dirty="0">
                <a:latin typeface="Cambria"/>
                <a:cs typeface="Cambria"/>
              </a:rPr>
              <a:t>2-10, Moscow, </a:t>
            </a:r>
            <a:r>
              <a:rPr lang="en-US" sz="2200" dirty="0" smtClean="0">
                <a:latin typeface="Cambria"/>
                <a:cs typeface="Cambria"/>
              </a:rPr>
              <a:t>Russia is a possibility</a:t>
            </a:r>
          </a:p>
          <a:p>
            <a:endParaRPr lang="en-US" sz="2200" dirty="0" smtClean="0">
              <a:latin typeface="Cambria"/>
              <a:cs typeface="Cambria"/>
            </a:endParaRPr>
          </a:p>
          <a:p>
            <a:r>
              <a:rPr lang="en-US" sz="2200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sz="2200" dirty="0" smtClean="0">
                <a:latin typeface="Cambria"/>
                <a:cs typeface="Cambria"/>
              </a:rPr>
              <a:t>  2015		IUGG Assembly 	Prague, Czech Republic</a:t>
            </a:r>
          </a:p>
          <a:p>
            <a:endParaRPr lang="en-US" sz="2200" dirty="0" smtClean="0">
              <a:latin typeface="Cambria"/>
              <a:cs typeface="Cambria"/>
            </a:endParaRPr>
          </a:p>
          <a:p>
            <a:r>
              <a:rPr lang="en-US" sz="2200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sz="2200" dirty="0" smtClean="0">
                <a:latin typeface="Cambria"/>
                <a:cs typeface="Cambria"/>
              </a:rPr>
              <a:t>  2016		Next IRS </a:t>
            </a:r>
            <a:r>
              <a:rPr lang="en-US" sz="2000" dirty="0" smtClean="0">
                <a:solidFill>
                  <a:srgbClr val="C00015"/>
                </a:solidFill>
                <a:latin typeface="Cambria"/>
                <a:ea typeface="Wingdings"/>
                <a:cs typeface="Cambria"/>
                <a:sym typeface="Wingdings"/>
              </a:rPr>
              <a:t></a:t>
            </a:r>
            <a:r>
              <a:rPr lang="en-US" sz="2200" dirty="0" smtClean="0">
                <a:latin typeface="Cambria"/>
                <a:ea typeface="Wingdings"/>
                <a:cs typeface="Cambria"/>
                <a:sym typeface="Wingdings"/>
              </a:rPr>
              <a:t> Call for proposals!</a:t>
            </a:r>
            <a:endParaRPr lang="en-US" sz="2200" dirty="0" smtClean="0">
              <a:latin typeface="Cambria"/>
              <a:cs typeface="Cambria"/>
            </a:endParaRPr>
          </a:p>
          <a:p>
            <a:r>
              <a:rPr lang="en-US" sz="2000" dirty="0" smtClean="0"/>
              <a:t>  </a:t>
            </a:r>
            <a:endParaRPr lang="en-US" sz="2000" dirty="0">
              <a:latin typeface="Cambria"/>
              <a:cs typeface="Cambria"/>
            </a:endParaRPr>
          </a:p>
          <a:p>
            <a:pPr algn="ctr"/>
            <a:endParaRPr lang="en-US" sz="2000" dirty="0" smtClean="0">
              <a:latin typeface="Cambria"/>
              <a:cs typeface="Cambria"/>
            </a:endParaRPr>
          </a:p>
          <a:p>
            <a:pPr algn="ctr"/>
            <a:endParaRPr lang="en-US" sz="2000" dirty="0">
              <a:latin typeface="Cambria"/>
              <a:cs typeface="Cambria"/>
            </a:endParaRPr>
          </a:p>
          <a:p>
            <a:pPr algn="ctr"/>
            <a:endParaRPr lang="en-US" sz="2000" dirty="0" smtClean="0">
              <a:latin typeface="Cambria"/>
              <a:cs typeface="Cambria"/>
            </a:endParaRPr>
          </a:p>
          <a:p>
            <a:pPr algn="ctr"/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619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79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Backup Slides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82" y="1092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rs2012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1" y="94653"/>
            <a:ext cx="922111" cy="930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0" y="1905000"/>
            <a:ext cx="922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400" dirty="0"/>
              <a:t>If the Nominee for President is not elected, then his or her nominees are also not elected. </a:t>
            </a:r>
            <a:r>
              <a:rPr lang="en-US" sz="1400" dirty="0" smtClean="0"/>
              <a:t>There </a:t>
            </a:r>
            <a:r>
              <a:rPr lang="en-US" sz="1400" dirty="0"/>
              <a:t>are no separate votes for Vice-President and Secretary. </a:t>
            </a:r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en-US" sz="1400" dirty="0" smtClean="0"/>
              <a:t>Contingency </a:t>
            </a:r>
            <a:r>
              <a:rPr lang="en-US" sz="1400" dirty="0"/>
              <a:t>Election. If the Nominee for President is not approved then </a:t>
            </a:r>
            <a:r>
              <a:rPr lang="en-US" sz="1400" dirty="0" smtClean="0"/>
              <a:t>the following steps must </a:t>
            </a:r>
            <a:r>
              <a:rPr lang="en-US" sz="1400" dirty="0"/>
              <a:t>be reiterated at a time subsequent to the business </a:t>
            </a:r>
            <a:r>
              <a:rPr lang="en-US" sz="1400" dirty="0" smtClean="0"/>
              <a:t>meeting:	</a:t>
            </a:r>
            <a:r>
              <a:rPr lang="en-US" sz="1400" b="1" dirty="0" smtClean="0"/>
              <a:t>Nomination </a:t>
            </a:r>
            <a:r>
              <a:rPr lang="en-US" sz="1400" b="1" dirty="0"/>
              <a:t>of a Candidate for President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					</a:t>
            </a:r>
            <a:r>
              <a:rPr lang="en-US" sz="1400" b="1" dirty="0" smtClean="0"/>
              <a:t>Nomination </a:t>
            </a:r>
            <a:r>
              <a:rPr lang="en-US" sz="1400" b="1" dirty="0"/>
              <a:t>of a Candidate for Vice President + Candidate for Secretary</a:t>
            </a:r>
            <a:r>
              <a:rPr lang="en-US" sz="1400" dirty="0"/>
              <a:t> </a:t>
            </a:r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en-US" sz="1400" dirty="0" smtClean="0"/>
              <a:t>Once </a:t>
            </a:r>
            <a:r>
              <a:rPr lang="en-US" sz="1400" dirty="0"/>
              <a:t>a new Nominee for President and </a:t>
            </a:r>
            <a:r>
              <a:rPr lang="en-US" sz="1400" dirty="0" smtClean="0"/>
              <a:t>his/her </a:t>
            </a:r>
            <a:r>
              <a:rPr lang="en-US" sz="1400" dirty="0"/>
              <a:t>slate of Nominees for Vice-President and Secretary are determined, the slate must be presented to the full membership for a vote. Votes may be collected by any effective means of communication. This process must occur in a timely manner, with the announcement of a new slate and election taking place as soon as possible after the IRC Business Meeting</a:t>
            </a:r>
            <a:r>
              <a:rPr lang="en-US" sz="1400" dirty="0" smtClean="0"/>
              <a:t>.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01800" y="939800"/>
            <a:ext cx="586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Contingency Upon Non-Election of Candidate Officer Slate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921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72" y="37689"/>
            <a:ext cx="4526782" cy="5612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Cambria"/>
                <a:cs typeface="Cambria"/>
              </a:rPr>
              <a:t>President’s </a:t>
            </a:r>
            <a:r>
              <a:rPr lang="en-US" sz="1800" dirty="0">
                <a:latin typeface="Cambria"/>
                <a:cs typeface="Cambria"/>
              </a:rPr>
              <a:t>Report </a:t>
            </a:r>
          </a:p>
        </p:txBody>
      </p:sp>
      <p:pic>
        <p:nvPicPr>
          <p:cNvPr id="4" name="Picture 3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06" y="115516"/>
            <a:ext cx="985266" cy="98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12363" y="716061"/>
            <a:ext cx="4307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effectLst>
                  <a:reflection blurRad="6350" stA="60000" endA="900" endPos="60000" dist="29997" dir="5400000" sy="-100000" algn="bl" rotWithShape="0"/>
                </a:effectLst>
                <a:latin typeface="Didot"/>
                <a:cs typeface="Didot"/>
              </a:rPr>
              <a:t>In Remembrance</a:t>
            </a:r>
            <a:endParaRPr lang="en-US" sz="4400" i="1" dirty="0">
              <a:effectLst>
                <a:reflection blurRad="6350" stA="60000" endA="900" endPos="60000" dist="29997" dir="5400000" sy="-100000" algn="bl" rotWithShape="0"/>
              </a:effectLst>
              <a:latin typeface="Didot"/>
              <a:cs typeface="Dido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4666" y="2443226"/>
            <a:ext cx="519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Didot"/>
                <a:cs typeface="Didot"/>
              </a:rPr>
              <a:t>Gregory </a:t>
            </a:r>
            <a:r>
              <a:rPr lang="en-US" sz="2800" b="1" dirty="0" err="1" smtClean="0">
                <a:latin typeface="Didot"/>
                <a:cs typeface="Didot"/>
              </a:rPr>
              <a:t>Leptoukh</a:t>
            </a:r>
            <a:r>
              <a:rPr lang="en-US" sz="2800" b="1" dirty="0" smtClean="0">
                <a:latin typeface="Didot"/>
                <a:cs typeface="Didot"/>
              </a:rPr>
              <a:t>   </a:t>
            </a:r>
            <a:r>
              <a:rPr lang="en-US" sz="2400" b="1" dirty="0" smtClean="0">
                <a:latin typeface="Didot"/>
                <a:cs typeface="Didot"/>
              </a:rPr>
              <a:t>1953–2012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2937" y="5341427"/>
            <a:ext cx="493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Didot"/>
                <a:cs typeface="Didot"/>
              </a:rPr>
              <a:t>C. Martin R. Platt   </a:t>
            </a:r>
            <a:r>
              <a:rPr lang="en-US" sz="2400" b="1" dirty="0" smtClean="0">
                <a:latin typeface="Didot"/>
                <a:cs typeface="Didot"/>
              </a:rPr>
              <a:t>1933–2012</a:t>
            </a:r>
            <a:endParaRPr lang="en-US" sz="2400" b="1" dirty="0">
              <a:latin typeface="Didot"/>
              <a:cs typeface="Didot"/>
            </a:endParaRPr>
          </a:p>
        </p:txBody>
      </p:sp>
      <p:pic>
        <p:nvPicPr>
          <p:cNvPr id="8" name="Picture 7" descr="leptoukh_gre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5" y="1994688"/>
            <a:ext cx="1745195" cy="2249915"/>
          </a:xfrm>
          <a:prstGeom prst="rect">
            <a:avLst/>
          </a:prstGeom>
        </p:spPr>
      </p:pic>
      <p:pic>
        <p:nvPicPr>
          <p:cNvPr id="9" name="Picture 8" descr="Martin_Plat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0" y="4879326"/>
            <a:ext cx="1862316" cy="1368802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620609" y="2961802"/>
            <a:ext cx="165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NASA GSFC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72265" y="3010027"/>
            <a:ext cx="459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GES DISC, Giovanni,</a:t>
            </a:r>
            <a:r>
              <a:rPr lang="en-US" sz="2000" i="1" dirty="0"/>
              <a:t> </a:t>
            </a:r>
            <a:r>
              <a:rPr lang="en-US" sz="2000" i="1" dirty="0" smtClean="0"/>
              <a:t>GEWEX </a:t>
            </a:r>
            <a:r>
              <a:rPr lang="en-US" sz="2000" i="1" dirty="0"/>
              <a:t>A</a:t>
            </a:r>
            <a:r>
              <a:rPr lang="en-US" sz="2000" i="1" dirty="0" smtClean="0"/>
              <a:t>erosol Panel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7784" y="5824403"/>
            <a:ext cx="100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CSIRO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9268" y="5879453"/>
            <a:ext cx="341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Cloud physics, Explorer, ECLIPS</a:t>
            </a:r>
            <a:endParaRPr lang="en-US" sz="2000" i="1" dirty="0"/>
          </a:p>
        </p:txBody>
      </p:sp>
      <p:pic>
        <p:nvPicPr>
          <p:cNvPr id="15" name="Picture 14" descr="irs2012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158153"/>
            <a:ext cx="922111" cy="9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8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72" y="37689"/>
            <a:ext cx="4526782" cy="5612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Cambria"/>
                <a:cs typeface="Cambria"/>
              </a:rPr>
              <a:t>President’s </a:t>
            </a:r>
            <a:r>
              <a:rPr lang="en-US" sz="1800" dirty="0">
                <a:latin typeface="Cambria"/>
                <a:cs typeface="Cambria"/>
              </a:rPr>
              <a:t>Report </a:t>
            </a:r>
          </a:p>
        </p:txBody>
      </p:sp>
      <p:pic>
        <p:nvPicPr>
          <p:cNvPr id="4" name="Picture 3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06" y="115516"/>
            <a:ext cx="985266" cy="98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12363" y="716061"/>
            <a:ext cx="4307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effectLst>
                  <a:reflection blurRad="6350" stA="60000" endA="900" endPos="60000" dist="29997" dir="5400000" sy="-100000" algn="bl" rotWithShape="0"/>
                </a:effectLst>
                <a:latin typeface="Didot"/>
                <a:cs typeface="Didot"/>
              </a:rPr>
              <a:t>In Remembrance</a:t>
            </a:r>
            <a:endParaRPr lang="en-US" sz="4400" i="1" dirty="0">
              <a:effectLst>
                <a:reflection blurRad="6350" stA="60000" endA="900" endPos="60000" dist="29997" dir="5400000" sy="-100000" algn="bl" rotWithShape="0"/>
              </a:effectLst>
              <a:latin typeface="Didot"/>
              <a:cs typeface="Dido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166" y="5453126"/>
            <a:ext cx="4436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Didot"/>
                <a:cs typeface="Didot"/>
              </a:rPr>
              <a:t>James </a:t>
            </a:r>
            <a:r>
              <a:rPr lang="en-US" sz="2800" b="1" dirty="0" err="1" smtClean="0">
                <a:latin typeface="Didot"/>
                <a:cs typeface="Didot"/>
              </a:rPr>
              <a:t>Weinman</a:t>
            </a:r>
            <a:r>
              <a:rPr lang="en-US" sz="2800" b="1" dirty="0" smtClean="0">
                <a:latin typeface="Didot"/>
                <a:cs typeface="Didot"/>
              </a:rPr>
              <a:t> </a:t>
            </a:r>
            <a:r>
              <a:rPr lang="en-US" sz="2400" b="1" dirty="0" smtClean="0">
                <a:latin typeface="Didot"/>
                <a:cs typeface="Didot"/>
              </a:rPr>
              <a:t>1930–2012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2197" y="2138557"/>
            <a:ext cx="445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Didot"/>
                <a:cs typeface="Didot"/>
              </a:rPr>
              <a:t>Giorgio </a:t>
            </a:r>
            <a:r>
              <a:rPr lang="en-US" sz="2800" b="1" dirty="0" err="1" smtClean="0">
                <a:latin typeface="Didot"/>
                <a:cs typeface="Didot"/>
              </a:rPr>
              <a:t>Fiocco</a:t>
            </a:r>
            <a:r>
              <a:rPr lang="en-US" sz="2800" b="1" dirty="0" smtClean="0">
                <a:latin typeface="Didot"/>
                <a:cs typeface="Didot"/>
              </a:rPr>
              <a:t>   </a:t>
            </a:r>
            <a:r>
              <a:rPr lang="en-US" sz="2400" b="1" dirty="0" smtClean="0">
                <a:latin typeface="Didot"/>
                <a:cs typeface="Didot"/>
              </a:rPr>
              <a:t>1931–2012</a:t>
            </a:r>
            <a:endParaRPr lang="en-US" sz="2400" b="1" dirty="0">
              <a:latin typeface="Didot"/>
              <a:cs typeface="Dido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609" y="5971702"/>
            <a:ext cx="347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U WI, NASA-GSFC, </a:t>
            </a:r>
            <a:r>
              <a:rPr lang="en-US" sz="2400" i="1" dirty="0" err="1" smtClean="0"/>
              <a:t>UWash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6438" y="6007857"/>
            <a:ext cx="3306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Symbol"/>
              </a:rPr>
              <a:t>d</a:t>
            </a:r>
            <a:r>
              <a:rPr lang="en-US" sz="2000" i="1" dirty="0" smtClean="0"/>
              <a:t>-</a:t>
            </a:r>
            <a:r>
              <a:rPr lang="en-US" sz="2000" i="1" dirty="0" err="1" smtClean="0"/>
              <a:t>Eddington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lidar</a:t>
            </a:r>
            <a:r>
              <a:rPr lang="en-US" sz="2000" i="1" dirty="0" smtClean="0"/>
              <a:t>, m-wave,…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5664" y="3021372"/>
            <a:ext cx="1330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U. Roma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97112" y="2712179"/>
            <a:ext cx="497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Terrestrial Physics, Radiation &amp; Ozone Comm.</a:t>
            </a:r>
            <a:endParaRPr lang="en-US" sz="2000" i="1" dirty="0"/>
          </a:p>
        </p:txBody>
      </p:sp>
      <p:pic>
        <p:nvPicPr>
          <p:cNvPr id="15" name="Picture 14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158153"/>
            <a:ext cx="922111" cy="930544"/>
          </a:xfrm>
          <a:prstGeom prst="rect">
            <a:avLst/>
          </a:prstGeom>
        </p:spPr>
      </p:pic>
      <p:pic>
        <p:nvPicPr>
          <p:cNvPr id="3" name="Picture 2" descr="Screen Shot 2012-08-05 at 11.31.3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0" y="4381033"/>
            <a:ext cx="1803481" cy="24071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1050" y="1892300"/>
            <a:ext cx="1687950" cy="17543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 descr="lunase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0" y="1562100"/>
            <a:ext cx="390144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3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Treasurer’s Report</a:t>
            </a:r>
            <a:br>
              <a:rPr lang="en-US" sz="3200" dirty="0" smtClean="0">
                <a:latin typeface="Cambria"/>
                <a:cs typeface="Cambria"/>
              </a:rPr>
            </a:br>
            <a:r>
              <a:rPr lang="en-US" sz="2800" dirty="0" smtClean="0">
                <a:latin typeface="Cambria"/>
                <a:cs typeface="Cambria"/>
              </a:rPr>
              <a:t>B.J. </a:t>
            </a:r>
            <a:r>
              <a:rPr lang="en-US" sz="2800" dirty="0" err="1" smtClean="0">
                <a:latin typeface="Cambria"/>
                <a:cs typeface="Cambria"/>
              </a:rPr>
              <a:t>Sohn</a:t>
            </a:r>
            <a:r>
              <a:rPr lang="en-US" sz="2800" dirty="0" smtClean="0">
                <a:latin typeface="Cambria"/>
                <a:cs typeface="Cambria"/>
              </a:rPr>
              <a:t>, Secretary, IRC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3" name="Picture 6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82" y="1092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1372" y="12289"/>
            <a:ext cx="4526782" cy="561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ambria"/>
                <a:cs typeface="Cambria"/>
              </a:rPr>
              <a:t>President’s Report 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5" name="Picture 4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158153"/>
            <a:ext cx="922111" cy="93054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12041" r="53126" b="46552"/>
          <a:stretch/>
        </p:blipFill>
        <p:spPr bwMode="auto">
          <a:xfrm>
            <a:off x="69383" y="2159000"/>
            <a:ext cx="8895105" cy="45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5469" y="1641902"/>
            <a:ext cx="406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IRC fund balance (USD)</a:t>
            </a:r>
            <a:endParaRPr lang="ko-KR" altLang="en-US" sz="2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5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3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Treasurer’s Report</a:t>
            </a:r>
            <a:br>
              <a:rPr lang="en-US" sz="3200" dirty="0" smtClean="0">
                <a:latin typeface="Cambria"/>
                <a:cs typeface="Cambria"/>
              </a:rPr>
            </a:br>
            <a:r>
              <a:rPr lang="en-US" sz="2800" dirty="0" smtClean="0">
                <a:latin typeface="Cambria"/>
                <a:cs typeface="Cambria"/>
              </a:rPr>
              <a:t>B.J. </a:t>
            </a:r>
            <a:r>
              <a:rPr lang="en-US" sz="2800" dirty="0" err="1" smtClean="0">
                <a:latin typeface="Cambria"/>
                <a:cs typeface="Cambria"/>
              </a:rPr>
              <a:t>Sohn</a:t>
            </a:r>
            <a:r>
              <a:rPr lang="en-US" sz="2800" dirty="0" smtClean="0">
                <a:latin typeface="Cambria"/>
                <a:cs typeface="Cambria"/>
              </a:rPr>
              <a:t>, Secretary, IRC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3" name="Picture 6" descr="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82" y="1092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1372" y="12289"/>
            <a:ext cx="4526782" cy="561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ambria"/>
                <a:cs typeface="Cambria"/>
              </a:rPr>
              <a:t>President’s Report 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5" name="Picture 4" descr="irs2012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158153"/>
            <a:ext cx="922111" cy="930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5469" y="1641902"/>
            <a:ext cx="413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IRC fund balance (KRW)</a:t>
            </a:r>
            <a:endParaRPr lang="ko-KR" altLang="en-US" sz="2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52285" b="50000"/>
          <a:stretch/>
        </p:blipFill>
        <p:spPr bwMode="auto">
          <a:xfrm>
            <a:off x="72008" y="2572668"/>
            <a:ext cx="8964488" cy="4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89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82" y="965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1372" y="-51211"/>
            <a:ext cx="4526782" cy="561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ambria"/>
                <a:cs typeface="Cambria"/>
              </a:rPr>
              <a:t>President’s Report 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224" y="401297"/>
            <a:ext cx="328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IRS </a:t>
            </a:r>
            <a:r>
              <a:rPr lang="en-US" sz="2400" dirty="0" smtClean="0">
                <a:latin typeface="Cambria"/>
                <a:cs typeface="Cambria"/>
              </a:rPr>
              <a:t>2012 – Proceedings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05" y="945151"/>
            <a:ext cx="90223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                                                                AIP Conference Proceedings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sz="1600" b="1" dirty="0" smtClean="0">
                <a:latin typeface="Cambria"/>
                <a:cs typeface="Cambria"/>
              </a:rPr>
              <a:t>Online </a:t>
            </a:r>
            <a:r>
              <a:rPr lang="en-US" sz="1600" b="1" dirty="0">
                <a:latin typeface="Cambria"/>
                <a:cs typeface="Cambria"/>
              </a:rPr>
              <a:t>Publication </a:t>
            </a:r>
            <a:r>
              <a:rPr lang="en-US" sz="1600" dirty="0">
                <a:latin typeface="Cambria"/>
                <a:cs typeface="Cambria"/>
              </a:rPr>
              <a:t>(perpetual open access</a:t>
            </a:r>
            <a:r>
              <a:rPr lang="en-US" sz="1600" dirty="0" smtClean="0">
                <a:latin typeface="Cambria"/>
                <a:cs typeface="Cambria"/>
              </a:rPr>
              <a:t>) –  proceedings </a:t>
            </a:r>
            <a:r>
              <a:rPr lang="en-US" sz="1600" dirty="0">
                <a:latin typeface="Cambria"/>
                <a:cs typeface="Cambria"/>
              </a:rPr>
              <a:t>available to all interested users </a:t>
            </a:r>
            <a:r>
              <a:rPr lang="en-US" sz="1600" dirty="0" smtClean="0">
                <a:latin typeface="Cambria"/>
                <a:cs typeface="Cambria"/>
              </a:rPr>
              <a:t>in perpetuity, without need </a:t>
            </a:r>
            <a:r>
              <a:rPr lang="en-US" sz="1600" dirty="0">
                <a:latin typeface="Cambria"/>
                <a:cs typeface="Cambria"/>
              </a:rPr>
              <a:t>for username/</a:t>
            </a:r>
            <a:r>
              <a:rPr lang="en-US" sz="1600" dirty="0" smtClean="0">
                <a:latin typeface="Cambria"/>
                <a:cs typeface="Cambria"/>
              </a:rPr>
              <a:t>password:  Price =  </a:t>
            </a:r>
            <a:r>
              <a:rPr lang="en-US" sz="1600" dirty="0" smtClean="0">
                <a:solidFill>
                  <a:srgbClr val="FF0000"/>
                </a:solidFill>
                <a:latin typeface="Cambria"/>
                <a:cs typeface="Cambria"/>
              </a:rPr>
              <a:t>$4000 </a:t>
            </a:r>
            <a:r>
              <a:rPr lang="en-US" sz="1600" dirty="0" smtClean="0">
                <a:latin typeface="Cambria"/>
                <a:cs typeface="Cambria"/>
              </a:rPr>
              <a:t>US</a:t>
            </a:r>
          </a:p>
          <a:p>
            <a:endParaRPr lang="en-US" sz="800" dirty="0">
              <a:latin typeface="Cambria"/>
              <a:cs typeface="Cambri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mbria"/>
                <a:cs typeface="Cambria"/>
              </a:rPr>
              <a:t>•</a:t>
            </a:r>
            <a:r>
              <a:rPr lang="en-US" sz="1600" dirty="0" smtClean="0">
                <a:solidFill>
                  <a:srgbClr val="09DE0E"/>
                </a:solidFill>
                <a:latin typeface="Cambria"/>
                <a:cs typeface="Cambria"/>
              </a:rPr>
              <a:t> </a:t>
            </a:r>
            <a:r>
              <a:rPr lang="en-US" sz="1600" dirty="0" smtClean="0">
                <a:latin typeface="Cambria"/>
                <a:cs typeface="Cambria"/>
              </a:rPr>
              <a:t> Books and </a:t>
            </a:r>
            <a:r>
              <a:rPr lang="en-US" sz="1600" dirty="0" err="1" smtClean="0">
                <a:latin typeface="Cambria"/>
                <a:cs typeface="Cambria"/>
              </a:rPr>
              <a:t>Dvds</a:t>
            </a:r>
            <a:r>
              <a:rPr lang="en-US" sz="1600" dirty="0">
                <a:latin typeface="Cambria"/>
                <a:cs typeface="Cambria"/>
              </a:rPr>
              <a:t>:</a:t>
            </a:r>
            <a:r>
              <a:rPr lang="en-US" sz="1600" dirty="0" smtClean="0">
                <a:latin typeface="Cambria"/>
                <a:cs typeface="Cambria"/>
              </a:rPr>
              <a:t> Price depends on total number of pages and number of copies purchased</a:t>
            </a:r>
          </a:p>
          <a:p>
            <a:endParaRPr lang="en-US" sz="4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	</a:t>
            </a:r>
            <a:r>
              <a:rPr lang="en-US" sz="1600" dirty="0" smtClean="0">
                <a:solidFill>
                  <a:srgbClr val="F4033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600" dirty="0">
                <a:latin typeface="Cambria"/>
                <a:cs typeface="Cambria"/>
                <a:sym typeface="Wingdings"/>
              </a:rPr>
              <a:t> </a:t>
            </a:r>
            <a:r>
              <a:rPr lang="en-US" sz="1600" dirty="0" smtClean="0">
                <a:latin typeface="Cambria"/>
                <a:cs typeface="Cambria"/>
                <a:sym typeface="Wingdings"/>
              </a:rPr>
              <a:t> </a:t>
            </a:r>
            <a:r>
              <a:rPr lang="en-US" sz="1600" b="1" dirty="0" smtClean="0">
                <a:latin typeface="Cambria"/>
                <a:cs typeface="Cambria"/>
              </a:rPr>
              <a:t>Book with inbound </a:t>
            </a:r>
            <a:r>
              <a:rPr lang="en-US" sz="1600" b="1" dirty="0" err="1" smtClean="0">
                <a:latin typeface="Cambria"/>
                <a:cs typeface="Cambria"/>
              </a:rPr>
              <a:t>Dvd</a:t>
            </a:r>
            <a:r>
              <a:rPr lang="en-US" sz="1600" b="1" dirty="0" smtClean="0">
                <a:latin typeface="Cambria"/>
                <a:cs typeface="Cambria"/>
              </a:rPr>
              <a:t>  </a:t>
            </a:r>
            <a:r>
              <a:rPr lang="en-US" sz="1600" i="1" dirty="0" smtClean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lang="en-US" sz="1400" i="1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lang="en-US" sz="1400" i="1" dirty="0" smtClean="0">
                <a:solidFill>
                  <a:srgbClr val="FF0000"/>
                </a:solidFill>
                <a:latin typeface="Cambria"/>
                <a:cs typeface="Cambria"/>
              </a:rPr>
              <a:t>inimum # of copies = 75</a:t>
            </a:r>
            <a:r>
              <a:rPr lang="en-US" sz="1600" i="1" dirty="0" smtClean="0">
                <a:solidFill>
                  <a:srgbClr val="FF0000"/>
                </a:solidFill>
                <a:latin typeface="Cambria"/>
                <a:cs typeface="Cambria"/>
              </a:rPr>
              <a:t>)</a:t>
            </a:r>
          </a:p>
          <a:p>
            <a:r>
              <a:rPr lang="en-US" sz="1600" dirty="0" smtClean="0">
                <a:latin typeface="Cambria"/>
                <a:cs typeface="Cambria"/>
              </a:rPr>
              <a:t> </a:t>
            </a:r>
            <a:endParaRPr lang="en-US" sz="800" dirty="0">
              <a:latin typeface="Cambria"/>
              <a:cs typeface="Cambria"/>
            </a:endParaRPr>
          </a:p>
          <a:p>
            <a:endParaRPr lang="en-US" sz="1600" dirty="0" smtClean="0">
              <a:latin typeface="Cambria"/>
              <a:cs typeface="Cambria"/>
            </a:endParaRPr>
          </a:p>
          <a:p>
            <a:endParaRPr lang="en-US" sz="1600" dirty="0">
              <a:latin typeface="Cambria"/>
              <a:cs typeface="Cambria"/>
            </a:endParaRPr>
          </a:p>
          <a:p>
            <a:endParaRPr lang="en-US" sz="1600" dirty="0">
              <a:latin typeface="Cambria"/>
              <a:cs typeface="Cambria"/>
            </a:endParaRPr>
          </a:p>
          <a:p>
            <a:endParaRPr lang="en-US" sz="1600" dirty="0" smtClean="0">
              <a:latin typeface="Cambria"/>
              <a:cs typeface="Cambria"/>
            </a:endParaRPr>
          </a:p>
          <a:p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	</a:t>
            </a:r>
          </a:p>
          <a:p>
            <a:endParaRPr lang="en-US" sz="1600" dirty="0" smtClean="0">
              <a:solidFill>
                <a:srgbClr val="F40331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sz="1600" dirty="0">
                <a:solidFill>
                  <a:srgbClr val="F40331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sz="1600" dirty="0" smtClean="0">
                <a:solidFill>
                  <a:srgbClr val="F4033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600" dirty="0" smtClean="0">
                <a:latin typeface="Cambria"/>
                <a:cs typeface="Cambria"/>
                <a:sym typeface="Wingdings"/>
              </a:rPr>
              <a:t>  </a:t>
            </a:r>
            <a:r>
              <a:rPr lang="en-US" sz="1600" b="1" dirty="0" err="1" smtClean="0">
                <a:latin typeface="Cambria"/>
                <a:cs typeface="Cambria"/>
              </a:rPr>
              <a:t>Dvd</a:t>
            </a:r>
            <a:r>
              <a:rPr lang="en-US" sz="1600" b="1" dirty="0" smtClean="0">
                <a:latin typeface="Cambria"/>
                <a:cs typeface="Cambria"/>
              </a:rPr>
              <a:t> only </a:t>
            </a:r>
            <a:r>
              <a:rPr lang="en-US" sz="1600" i="1" dirty="0" smtClean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lang="en-US" sz="1400" i="1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lang="en-US" sz="1400" i="1" dirty="0" smtClean="0">
                <a:solidFill>
                  <a:srgbClr val="FF0000"/>
                </a:solidFill>
                <a:latin typeface="Cambria"/>
                <a:cs typeface="Cambria"/>
              </a:rPr>
              <a:t>inimum # of copies = 75</a:t>
            </a:r>
            <a:r>
              <a:rPr lang="en-US" sz="1600" i="1" dirty="0" smtClean="0">
                <a:solidFill>
                  <a:srgbClr val="FF0000"/>
                </a:solidFill>
                <a:latin typeface="Cambria"/>
                <a:cs typeface="Cambria"/>
              </a:rPr>
              <a:t>)</a:t>
            </a:r>
          </a:p>
          <a:p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	</a:t>
            </a:r>
            <a:endParaRPr lang="en-US" sz="2200" dirty="0">
              <a:latin typeface="Cambria"/>
              <a:cs typeface="Cambri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47965"/>
              </p:ext>
            </p:extLst>
          </p:nvPr>
        </p:nvGraphicFramePr>
        <p:xfrm>
          <a:off x="1625600" y="2616200"/>
          <a:ext cx="6248400" cy="15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</a:tblGrid>
              <a:tr h="526078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Proceedings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length in pages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per copy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for 75-99 copies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Price per copy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 500-599 copies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6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$88 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$75 US</a:t>
                      </a:r>
                      <a:endParaRPr lang="en-US" sz="1400" dirty="0"/>
                    </a:p>
                  </a:txBody>
                  <a:tcPr/>
                </a:tc>
              </a:tr>
              <a:tr h="336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$92 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$79 US</a:t>
                      </a:r>
                      <a:endParaRPr lang="en-US" sz="1400" dirty="0"/>
                    </a:p>
                  </a:txBody>
                  <a:tcPr/>
                </a:tc>
              </a:tr>
              <a:tr h="336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$118 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$106 US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08289"/>
              </p:ext>
            </p:extLst>
          </p:nvPr>
        </p:nvGraphicFramePr>
        <p:xfrm>
          <a:off x="1625600" y="4826000"/>
          <a:ext cx="6248400" cy="15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</a:tblGrid>
              <a:tr h="526078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Proceedings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length in pages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per copy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For 75-99 copies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Price per copy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 500-599 copies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6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$56 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$42 US</a:t>
                      </a:r>
                      <a:endParaRPr lang="en-US" sz="1400" dirty="0"/>
                    </a:p>
                  </a:txBody>
                  <a:tcPr/>
                </a:tc>
              </a:tr>
              <a:tr h="336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$58 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$44 US</a:t>
                      </a:r>
                      <a:endParaRPr lang="en-US" sz="1400" dirty="0"/>
                    </a:p>
                  </a:txBody>
                  <a:tcPr/>
                </a:tc>
              </a:tr>
              <a:tr h="336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$65 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$51 US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83100" y="3177051"/>
            <a:ext cx="131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75 copies = $6600 </a:t>
            </a:r>
            <a:endParaRPr lang="en-US" sz="1200" dirty="0">
              <a:solidFill>
                <a:srgbClr val="FA02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500" y="3177051"/>
            <a:ext cx="1505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500 copies = $37,500 </a:t>
            </a:r>
            <a:endParaRPr lang="en-US" sz="1200" dirty="0">
              <a:solidFill>
                <a:srgbClr val="FA02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100" y="3850151"/>
            <a:ext cx="131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75 copies = $8850 </a:t>
            </a:r>
            <a:endParaRPr lang="en-US" sz="1200" dirty="0">
              <a:solidFill>
                <a:srgbClr val="FA020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500" y="3850151"/>
            <a:ext cx="1505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500 copies = $53,000 </a:t>
            </a:r>
            <a:endParaRPr lang="en-US" sz="1200" dirty="0">
              <a:solidFill>
                <a:srgbClr val="FA020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0400" y="5374151"/>
            <a:ext cx="131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75 copies = $4200 </a:t>
            </a:r>
            <a:endParaRPr lang="en-US" sz="1200" dirty="0">
              <a:solidFill>
                <a:srgbClr val="FA020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6059951"/>
            <a:ext cx="131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75 copies = $4875 </a:t>
            </a:r>
            <a:endParaRPr lang="en-US" sz="1200" dirty="0">
              <a:solidFill>
                <a:srgbClr val="FA020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374151"/>
            <a:ext cx="1505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500 copies = $21,000 </a:t>
            </a:r>
            <a:endParaRPr lang="en-US" sz="1200" dirty="0">
              <a:solidFill>
                <a:srgbClr val="FA02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6059951"/>
            <a:ext cx="1505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A0202"/>
                </a:solidFill>
              </a:rPr>
              <a:t>500 copies = $25,500 </a:t>
            </a:r>
            <a:endParaRPr lang="en-US" sz="1200" dirty="0">
              <a:solidFill>
                <a:srgbClr val="FA0202"/>
              </a:solidFill>
            </a:endParaRPr>
          </a:p>
        </p:txBody>
      </p:sp>
      <p:pic>
        <p:nvPicPr>
          <p:cNvPr id="16" name="Picture 15" descr="irs2012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158153"/>
            <a:ext cx="922111" cy="9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82" y="965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1372" y="-51211"/>
            <a:ext cx="4526782" cy="561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ambria"/>
                <a:cs typeface="Cambria"/>
              </a:rPr>
              <a:t>President’s Report 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224" y="896597"/>
            <a:ext cx="328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IRS </a:t>
            </a:r>
            <a:r>
              <a:rPr lang="en-US" sz="2400" dirty="0" smtClean="0">
                <a:latin typeface="Cambria"/>
                <a:cs typeface="Cambria"/>
              </a:rPr>
              <a:t>2012 – Proceedings 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16" name="Picture 15" descr="irs2012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158153"/>
            <a:ext cx="922111" cy="9305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4415" y="1727200"/>
            <a:ext cx="848313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15"/>
                </a:solidFill>
                <a:latin typeface="Cambria"/>
                <a:cs typeface="Cambria"/>
              </a:rPr>
              <a:t>Submitting a Proceedings Paper</a:t>
            </a:r>
            <a:endParaRPr lang="en-US" dirty="0">
              <a:solidFill>
                <a:srgbClr val="C00015"/>
              </a:solidFill>
              <a:latin typeface="Cambria"/>
              <a:cs typeface="Cambria"/>
            </a:endParaRP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Authors submit papers directly to their respective Session Conveners via </a:t>
            </a:r>
          </a:p>
          <a:p>
            <a:r>
              <a:rPr lang="en-US" dirty="0">
                <a:latin typeface="Cambria"/>
                <a:cs typeface="Cambria"/>
              </a:rPr>
              <a:t>	</a:t>
            </a:r>
            <a:r>
              <a:rPr lang="en-US" dirty="0" smtClean="0">
                <a:latin typeface="Cambria"/>
                <a:cs typeface="Cambria"/>
              </a:rPr>
              <a:t>email starting </a:t>
            </a:r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NOW</a:t>
            </a:r>
            <a:r>
              <a:rPr lang="en-US" dirty="0" smtClean="0">
                <a:latin typeface="Cambria"/>
                <a:cs typeface="Cambria"/>
              </a:rPr>
              <a:t> through September 15. We encourage early submission!</a:t>
            </a: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	</a:t>
            </a:r>
            <a:r>
              <a:rPr lang="en-US" dirty="0" smtClean="0">
                <a:latin typeface="Cambria"/>
                <a:cs typeface="Cambria"/>
              </a:rPr>
              <a:t>Format:  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Word document (.doc or .</a:t>
            </a:r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docx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)</a:t>
            </a: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Paper length: Four (4) pages or less </a:t>
            </a:r>
            <a:r>
              <a:rPr lang="en-US" b="1" dirty="0" smtClean="0">
                <a:latin typeface="Cambria"/>
                <a:cs typeface="Cambria"/>
              </a:rPr>
              <a:t>including</a:t>
            </a:r>
            <a:r>
              <a:rPr lang="en-US" dirty="0" smtClean="0">
                <a:latin typeface="Cambria"/>
                <a:cs typeface="Cambria"/>
              </a:rPr>
              <a:t> figures</a:t>
            </a: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Submission Deadline:  </a:t>
            </a:r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September 15, 2012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C00015"/>
                </a:solidFill>
                <a:latin typeface="Cambria"/>
                <a:cs typeface="Cambria"/>
              </a:rPr>
              <a:t>Proceedings Papers Editing Process</a:t>
            </a: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Conveners review papers within their respective Sessions</a:t>
            </a:r>
            <a:endParaRPr lang="en-US" dirty="0">
              <a:latin typeface="Cambria"/>
              <a:cs typeface="Cambria"/>
            </a:endParaRP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Conveners return papers to authors for revisions  </a:t>
            </a:r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by October 17 </a:t>
            </a: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Authors submit revised papers to respective Session Conveners  </a:t>
            </a:r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by October 31</a:t>
            </a: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Session Conveners review revised papers</a:t>
            </a:r>
          </a:p>
          <a:p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–</a:t>
            </a:r>
            <a:r>
              <a:rPr lang="en-US" dirty="0" smtClean="0">
                <a:latin typeface="Cambria"/>
                <a:cs typeface="Cambria"/>
              </a:rPr>
              <a:t>	Session Conveners forward revised and accepted papers to R. </a:t>
            </a:r>
            <a:r>
              <a:rPr lang="en-US" dirty="0" err="1" smtClean="0">
                <a:latin typeface="Cambria"/>
                <a:cs typeface="Cambria"/>
              </a:rPr>
              <a:t>Cahalan</a:t>
            </a:r>
            <a:r>
              <a:rPr lang="en-US" dirty="0" smtClean="0">
                <a:latin typeface="Cambria"/>
                <a:cs typeface="Cambria"/>
              </a:rPr>
              <a:t> and </a:t>
            </a:r>
          </a:p>
          <a:p>
            <a:r>
              <a:rPr lang="en-US" dirty="0">
                <a:latin typeface="Cambria"/>
                <a:cs typeface="Cambria"/>
              </a:rPr>
              <a:t>	</a:t>
            </a:r>
            <a:r>
              <a:rPr lang="en-US" dirty="0" smtClean="0">
                <a:latin typeface="Cambria"/>
                <a:cs typeface="Cambria"/>
              </a:rPr>
              <a:t>C. Russell by </a:t>
            </a:r>
            <a:r>
              <a:rPr lang="en-US" b="1" dirty="0" smtClean="0">
                <a:solidFill>
                  <a:srgbClr val="C00015"/>
                </a:solidFill>
                <a:latin typeface="Cambria"/>
                <a:cs typeface="Cambria"/>
              </a:rPr>
              <a:t>November 14, 2012</a:t>
            </a: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380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2" y="33008"/>
            <a:ext cx="992189" cy="99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35972" y="50389"/>
            <a:ext cx="4526782" cy="561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ambria"/>
                <a:cs typeface="Cambria"/>
              </a:rPr>
              <a:t>President’s Report 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0617" y="1079757"/>
            <a:ext cx="6552128" cy="4746777"/>
            <a:chOff x="1635817" y="1163922"/>
            <a:chExt cx="6552128" cy="4746777"/>
          </a:xfrm>
        </p:grpSpPr>
        <p:sp>
          <p:nvSpPr>
            <p:cNvPr id="6" name="TextBox 5"/>
            <p:cNvSpPr txBox="1"/>
            <p:nvPr/>
          </p:nvSpPr>
          <p:spPr>
            <a:xfrm>
              <a:off x="1635817" y="1163922"/>
              <a:ext cx="378364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mbria"/>
                  <a:cs typeface="Cambria"/>
                </a:rPr>
                <a:t>IRS </a:t>
              </a:r>
              <a:r>
                <a:rPr lang="en-US" sz="2800" dirty="0" smtClean="0">
                  <a:latin typeface="Cambria"/>
                  <a:cs typeface="Cambria"/>
                </a:rPr>
                <a:t>2012 – Participants </a:t>
              </a:r>
            </a:p>
            <a:p>
              <a:r>
                <a:rPr lang="en-US" i="1" dirty="0" smtClean="0">
                  <a:latin typeface="Cambria"/>
                  <a:cs typeface="Cambria"/>
                </a:rPr>
                <a:t>(as of mid-July) </a:t>
              </a:r>
              <a:endParaRPr lang="en-US" i="1" dirty="0">
                <a:latin typeface="Cambria"/>
                <a:cs typeface="Cambri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0535" y="1954401"/>
              <a:ext cx="65274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mbria"/>
                  <a:cs typeface="Cambria"/>
                </a:rPr>
                <a:t>Regular Registration		290</a:t>
              </a:r>
            </a:p>
            <a:p>
              <a:r>
                <a:rPr lang="en-US" sz="2400" dirty="0" smtClean="0">
                  <a:latin typeface="Cambria"/>
                  <a:cs typeface="Cambria"/>
                </a:rPr>
                <a:t>Student Registration		106</a:t>
              </a:r>
            </a:p>
            <a:p>
              <a:r>
                <a:rPr lang="en-US" sz="2400" u="sng" dirty="0" smtClean="0">
                  <a:latin typeface="Cambria"/>
                  <a:cs typeface="Cambria"/>
                </a:rPr>
                <a:t>Accompanying Persons	</a:t>
              </a:r>
              <a:r>
                <a:rPr lang="en-US" sz="2400" u="sng" dirty="0">
                  <a:latin typeface="Cambria"/>
                  <a:cs typeface="Cambria"/>
                </a:rPr>
                <a:t> </a:t>
              </a:r>
              <a:r>
                <a:rPr lang="en-US" sz="2400" u="sng" dirty="0" smtClean="0">
                  <a:latin typeface="Cambria"/>
                  <a:cs typeface="Cambria"/>
                </a:rPr>
                <a:t> 12</a:t>
              </a:r>
              <a:endParaRPr lang="en-US" dirty="0"/>
            </a:p>
            <a:p>
              <a:r>
                <a:rPr lang="en-US" sz="2400" u="sng" dirty="0" smtClean="0">
                  <a:latin typeface="Cambria"/>
                  <a:cs typeface="Cambria"/>
                </a:rPr>
                <a:t>Total						</a:t>
              </a:r>
              <a:r>
                <a:rPr lang="en-US" sz="2400" u="sng" dirty="0" smtClean="0">
                  <a:solidFill>
                    <a:srgbClr val="D50124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ambria"/>
                  <a:cs typeface="Cambria"/>
                </a:rPr>
                <a:t>408</a:t>
              </a:r>
            </a:p>
            <a:p>
              <a:endParaRPr lang="en-US" sz="2400" u="sng" dirty="0" smtClean="0">
                <a:solidFill>
                  <a:srgbClr val="D5012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/>
                <a:cs typeface="Cambria"/>
              </a:endParaRPr>
            </a:p>
            <a:p>
              <a:r>
                <a:rPr lang="en-US" sz="2400" dirty="0">
                  <a:solidFill>
                    <a:srgbClr val="D50124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ambria"/>
                  <a:cs typeface="Cambria"/>
                </a:rPr>
                <a:t>	</a:t>
              </a:r>
              <a:r>
                <a:rPr lang="en-US" sz="2400" dirty="0" smtClean="0">
                  <a:solidFill>
                    <a:srgbClr val="D50124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ambria"/>
                  <a:cs typeface="Cambria"/>
                </a:rPr>
                <a:t>				</a:t>
              </a:r>
              <a:r>
                <a:rPr lang="en-US" sz="2400" dirty="0" smtClean="0">
                  <a:solidFill>
                    <a:srgbClr val="D50124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ambria"/>
                  <a:cs typeface="Cambria"/>
                  <a:sym typeface="Wingdings"/>
                </a:rPr>
                <a:t> 462, 520 …</a:t>
              </a:r>
              <a:endParaRPr lang="en-US" sz="2400" dirty="0">
                <a:solidFill>
                  <a:srgbClr val="D5012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/>
                <a:cs typeface="Cambri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99462" y="4408672"/>
              <a:ext cx="4035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mbria"/>
                  <a:cs typeface="Cambria"/>
                </a:rPr>
                <a:t>IRS </a:t>
              </a:r>
              <a:r>
                <a:rPr lang="en-US" sz="2800" dirty="0" smtClean="0">
                  <a:latin typeface="Cambria"/>
                  <a:cs typeface="Cambria"/>
                </a:rPr>
                <a:t>2012 – Presentations </a:t>
              </a:r>
              <a:endParaRPr lang="en-US" sz="2800" dirty="0">
                <a:latin typeface="Cambria"/>
                <a:cs typeface="Cambri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7943" y="5079702"/>
              <a:ext cx="4292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mbria"/>
                  <a:cs typeface="Cambria"/>
                </a:rPr>
                <a:t>Oral   			300</a:t>
              </a:r>
            </a:p>
            <a:p>
              <a:r>
                <a:rPr lang="en-US" sz="2400" dirty="0" smtClean="0">
                  <a:latin typeface="Cambria"/>
                  <a:cs typeface="Cambria"/>
                </a:rPr>
                <a:t>Poster  		275</a:t>
              </a:r>
              <a:endParaRPr lang="en-US" sz="2400" dirty="0">
                <a:latin typeface="Cambria"/>
                <a:cs typeface="Cambri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89500" y="-40651"/>
            <a:ext cx="4254500" cy="5724646"/>
          </a:xfrm>
          <a:prstGeom prst="rect">
            <a:avLst/>
          </a:prstGeom>
          <a:noFill/>
          <a:ln w="6350">
            <a:solidFill>
              <a:srgbClr val="0A3A9B"/>
            </a:solidFill>
          </a:ln>
          <a:effectLst/>
          <a:scene3d>
            <a:camera prst="isometricRightUp">
              <a:rot lat="1380000" lon="1998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408"/>
            </a:pP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, 462, 520 are </a:t>
            </a:r>
            <a:r>
              <a:rPr lang="en-US" sz="1600" spc="250" dirty="0" err="1" smtClean="0">
                <a:solidFill>
                  <a:srgbClr val="1A94EC"/>
                </a:solidFill>
                <a:latin typeface="Constantia"/>
                <a:cs typeface="Constantia"/>
              </a:rPr>
              <a:t>idoneal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numbers</a:t>
            </a:r>
            <a:endParaRPr lang="en-US" sz="1600" spc="250" dirty="0">
              <a:solidFill>
                <a:srgbClr val="0A3A9B"/>
              </a:solidFill>
              <a:latin typeface="Constantia"/>
              <a:cs typeface="Constantia"/>
            </a:endParaRPr>
          </a:p>
          <a:p>
            <a:endParaRPr lang="en-US" sz="1200" spc="250" dirty="0">
              <a:solidFill>
                <a:srgbClr val="0A3A9B"/>
              </a:solidFill>
              <a:latin typeface="Constantia"/>
              <a:cs typeface="Constantia"/>
            </a:endParaRPr>
          </a:p>
          <a:p>
            <a:r>
              <a:rPr lang="en-US" sz="1600" spc="250" dirty="0">
                <a:solidFill>
                  <a:srgbClr val="0A3A9B"/>
                </a:solidFill>
                <a:latin typeface="Constantia"/>
                <a:cs typeface="Constantia"/>
              </a:rPr>
              <a:t>An </a:t>
            </a:r>
            <a:r>
              <a:rPr lang="en-US" sz="1600" spc="250" dirty="0" err="1">
                <a:solidFill>
                  <a:srgbClr val="1A94EC"/>
                </a:solidFill>
                <a:latin typeface="Constantia"/>
                <a:cs typeface="Constantia"/>
              </a:rPr>
              <a:t>idoneal</a:t>
            </a:r>
            <a:r>
              <a:rPr lang="en-US" sz="1600" spc="250" dirty="0">
                <a:solidFill>
                  <a:srgbClr val="1A94EC"/>
                </a:solidFill>
                <a:latin typeface="Constantia"/>
                <a:cs typeface="Constantia"/>
              </a:rPr>
              <a:t> </a:t>
            </a:r>
            <a:r>
              <a:rPr lang="en-US" sz="1600" spc="250" dirty="0">
                <a:solidFill>
                  <a:srgbClr val="0A3A9B"/>
                </a:solidFill>
                <a:latin typeface="Constantia"/>
                <a:cs typeface="Constantia"/>
              </a:rPr>
              <a:t>number,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also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called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a </a:t>
            </a:r>
            <a:r>
              <a:rPr lang="en-US" sz="1400" spc="250" dirty="0">
                <a:solidFill>
                  <a:srgbClr val="1A94EC"/>
                </a:solidFill>
                <a:latin typeface="Constantia"/>
                <a:cs typeface="Constantia"/>
              </a:rPr>
              <a:t>suitable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 number or </a:t>
            </a:r>
            <a:r>
              <a:rPr lang="en-US" sz="14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convenient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number, is a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positive integer </a:t>
            </a:r>
            <a:r>
              <a:rPr lang="en-US" sz="1400" i="1" dirty="0"/>
              <a:t>D</a:t>
            </a:r>
            <a:r>
              <a:rPr lang="en-US" sz="1400" dirty="0"/>
              <a:t> </a:t>
            </a:r>
            <a:r>
              <a:rPr lang="en-US" sz="1400" i="1" dirty="0" smtClean="0"/>
              <a:t>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for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which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the fact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that a number is a </a:t>
            </a:r>
            <a:r>
              <a:rPr lang="en-US" sz="1400" spc="250" dirty="0" err="1" smtClean="0">
                <a:solidFill>
                  <a:srgbClr val="1A94EC"/>
                </a:solidFill>
                <a:latin typeface="Constantia"/>
                <a:cs typeface="Constantia"/>
              </a:rPr>
              <a:t>monomorph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(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i.e.,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is expressible in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only one way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as </a:t>
            </a:r>
            <a:r>
              <a:rPr lang="en-US" sz="1400" i="1" dirty="0"/>
              <a:t>x</a:t>
            </a:r>
            <a:r>
              <a:rPr lang="en-US" sz="1400" i="1" baseline="30000" dirty="0"/>
              <a:t>2</a:t>
            </a:r>
            <a:r>
              <a:rPr lang="en-US" sz="1400" dirty="0"/>
              <a:t> ± </a:t>
            </a:r>
            <a:r>
              <a:rPr lang="en-US" sz="1400" i="1" dirty="0"/>
              <a:t>Dy</a:t>
            </a:r>
            <a:r>
              <a:rPr lang="en-US" sz="1400" i="1" baseline="30000" dirty="0"/>
              <a:t>2</a:t>
            </a:r>
            <a:r>
              <a:rPr lang="en-US" sz="1400" i="1" dirty="0"/>
              <a:t>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where </a:t>
            </a:r>
            <a:r>
              <a:rPr lang="en-US" sz="1400" i="1" dirty="0"/>
              <a:t>x</a:t>
            </a:r>
            <a:r>
              <a:rPr lang="en-US" sz="1400" i="1" baseline="30000" dirty="0"/>
              <a:t>2</a:t>
            </a:r>
            <a:r>
              <a:rPr lang="en-US" sz="1400" dirty="0"/>
              <a:t>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is relatively prime to </a:t>
            </a:r>
            <a:r>
              <a:rPr lang="en-US" sz="1400" i="1" dirty="0" smtClean="0"/>
              <a:t>Dy</a:t>
            </a:r>
            <a:r>
              <a:rPr lang="en-US" sz="1400" i="1" baseline="30000" dirty="0" smtClean="0"/>
              <a:t>2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)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guarantees it to be 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a </a:t>
            </a:r>
            <a:r>
              <a:rPr lang="en-US" sz="14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prime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, </a:t>
            </a:r>
            <a:r>
              <a:rPr lang="en-US" sz="14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prime power</a:t>
            </a:r>
            <a:r>
              <a:rPr lang="en-US" sz="14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, </a:t>
            </a:r>
            <a:r>
              <a:rPr lang="en-US" sz="1400" spc="250" dirty="0">
                <a:solidFill>
                  <a:srgbClr val="0A3A9B"/>
                </a:solidFill>
                <a:latin typeface="Constantia"/>
                <a:cs typeface="Constantia"/>
              </a:rPr>
              <a:t>or </a:t>
            </a:r>
            <a:r>
              <a:rPr lang="en-US" sz="14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twice one </a:t>
            </a:r>
            <a:r>
              <a:rPr lang="en-US" sz="1400" spc="250" dirty="0">
                <a:solidFill>
                  <a:srgbClr val="1A94EC"/>
                </a:solidFill>
                <a:latin typeface="Constantia"/>
                <a:cs typeface="Constantia"/>
              </a:rPr>
              <a:t>of </a:t>
            </a:r>
            <a:r>
              <a:rPr lang="en-US" sz="14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these. IFF not expressible as  D = </a:t>
            </a:r>
            <a:r>
              <a:rPr lang="en-US" sz="1400" spc="250" dirty="0" err="1" smtClean="0">
                <a:solidFill>
                  <a:srgbClr val="1A94EC"/>
                </a:solidFill>
                <a:latin typeface="Constantia"/>
                <a:cs typeface="Constantia"/>
              </a:rPr>
              <a:t>ab+bc+ca</a:t>
            </a:r>
            <a:r>
              <a:rPr lang="en-US" sz="14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.</a:t>
            </a:r>
            <a:endParaRPr lang="en-US" sz="1600" spc="250" dirty="0" smtClean="0">
              <a:solidFill>
                <a:srgbClr val="0A3A9B"/>
              </a:solidFill>
              <a:latin typeface="Constantia"/>
              <a:cs typeface="Constantia"/>
            </a:endParaRPr>
          </a:p>
          <a:p>
            <a:endParaRPr lang="en-US" sz="1200" spc="250" dirty="0">
              <a:solidFill>
                <a:srgbClr val="0A3A9B"/>
              </a:solidFill>
              <a:latin typeface="Constantia"/>
              <a:cs typeface="Constantia"/>
            </a:endParaRPr>
          </a:p>
          <a:p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…also </a:t>
            </a:r>
            <a:r>
              <a:rPr lang="en-US" sz="1600" spc="250" dirty="0">
                <a:solidFill>
                  <a:srgbClr val="0A3A9B"/>
                </a:solidFill>
                <a:latin typeface="Constantia"/>
                <a:cs typeface="Constantia"/>
              </a:rPr>
              <a:t>called </a:t>
            </a:r>
            <a:r>
              <a:rPr lang="en-US" sz="1600" spc="250" dirty="0">
                <a:solidFill>
                  <a:srgbClr val="1A94EC"/>
                </a:solidFill>
                <a:latin typeface="Constantia"/>
                <a:cs typeface="Constantia"/>
              </a:rPr>
              <a:t>Euler's</a:t>
            </a:r>
            <a:r>
              <a:rPr lang="en-US" sz="1600" spc="250" dirty="0">
                <a:solidFill>
                  <a:srgbClr val="0A3A9B"/>
                </a:solidFill>
                <a:latin typeface="Constantia"/>
                <a:cs typeface="Constantia"/>
              </a:rPr>
              <a:t> </a:t>
            </a:r>
            <a:r>
              <a:rPr lang="en-US" sz="1600" spc="250" dirty="0" err="1" smtClean="0">
                <a:solidFill>
                  <a:srgbClr val="0A3A9B"/>
                </a:solidFill>
                <a:latin typeface="Constantia"/>
                <a:cs typeface="Constantia"/>
              </a:rPr>
              <a:t>idoneal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</a:t>
            </a:r>
            <a:r>
              <a:rPr lang="en-US" sz="1600" spc="250" dirty="0">
                <a:solidFill>
                  <a:srgbClr val="0A3A9B"/>
                </a:solidFill>
                <a:latin typeface="Constantia"/>
                <a:cs typeface="Constantia"/>
              </a:rPr>
              <a:t>numbers or suitable 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numbers</a:t>
            </a:r>
            <a:r>
              <a:rPr lang="en-US" sz="1600" spc="250" dirty="0">
                <a:solidFill>
                  <a:srgbClr val="0A3A9B"/>
                </a:solidFill>
                <a:latin typeface="Constantia"/>
                <a:cs typeface="Constantia"/>
              </a:rPr>
              <a:t>.</a:t>
            </a:r>
          </a:p>
          <a:p>
            <a:endParaRPr lang="en-US" sz="1200" spc="250" dirty="0">
              <a:solidFill>
                <a:srgbClr val="1A94EC"/>
              </a:solidFill>
              <a:latin typeface="Constantia"/>
              <a:cs typeface="Constantia"/>
            </a:endParaRPr>
          </a:p>
          <a:p>
            <a:r>
              <a:rPr lang="en-US" sz="16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Euler 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found the known 65 </a:t>
            </a:r>
            <a:r>
              <a:rPr lang="en-US" sz="1600" spc="250" dirty="0" err="1" smtClean="0">
                <a:solidFill>
                  <a:srgbClr val="0A3A9B"/>
                </a:solidFill>
                <a:latin typeface="Constantia"/>
                <a:cs typeface="Constantia"/>
              </a:rPr>
              <a:t>idoneal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numbers up to 1848. At most one more exists, </a:t>
            </a:r>
            <a:r>
              <a:rPr lang="en-US" sz="1600" spc="250" dirty="0" err="1" smtClean="0">
                <a:solidFill>
                  <a:srgbClr val="0A3A9B"/>
                </a:solidFill>
                <a:latin typeface="Constantia"/>
                <a:cs typeface="Constantia"/>
              </a:rPr>
              <a:t>iff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 generalized </a:t>
            </a:r>
            <a:r>
              <a:rPr lang="en-US" sz="1600" spc="250" dirty="0" err="1" smtClean="0">
                <a:solidFill>
                  <a:srgbClr val="0A3A9B"/>
                </a:solidFill>
                <a:latin typeface="Constantia"/>
                <a:cs typeface="Constantia"/>
              </a:rPr>
              <a:t>Reimann</a:t>
            </a:r>
            <a:r>
              <a:rPr lang="en-US" sz="1600" spc="250" dirty="0">
                <a:solidFill>
                  <a:srgbClr val="0A3A9B"/>
                </a:solidFill>
                <a:latin typeface="Constantia"/>
                <a:cs typeface="Constantia"/>
              </a:rPr>
              <a:t> 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conjecture is false.</a:t>
            </a:r>
            <a:endParaRPr lang="en-US" sz="1600" spc="250" dirty="0">
              <a:solidFill>
                <a:srgbClr val="0A3A9B"/>
              </a:solidFill>
              <a:latin typeface="Constantia"/>
              <a:cs typeface="Constantia"/>
            </a:endParaRPr>
          </a:p>
          <a:p>
            <a:endParaRPr lang="en-US" sz="1200" spc="250" dirty="0" smtClean="0">
              <a:solidFill>
                <a:srgbClr val="0A3A9B"/>
              </a:solidFill>
              <a:latin typeface="Constantia"/>
              <a:cs typeface="Constantia"/>
            </a:endParaRPr>
          </a:p>
          <a:p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Euler worked at the </a:t>
            </a:r>
            <a:r>
              <a:rPr lang="en-US" sz="1600" spc="250" dirty="0" smtClean="0">
                <a:solidFill>
                  <a:srgbClr val="1A94EC"/>
                </a:solidFill>
                <a:latin typeface="Constantia"/>
                <a:cs typeface="Constantia"/>
              </a:rPr>
              <a:t>Berlin Academy </a:t>
            </a:r>
            <a:r>
              <a:rPr lang="en-US" sz="1600" spc="250" dirty="0" smtClean="0">
                <a:solidFill>
                  <a:srgbClr val="0A3A9B"/>
                </a:solidFill>
                <a:latin typeface="Constantia"/>
                <a:cs typeface="Constantia"/>
              </a:rPr>
              <a:t>1741-1766, publishing 380 papers, 2 books, and “Letters to .. A German Princess”.</a:t>
            </a:r>
            <a:endParaRPr lang="en-US" sz="1600" spc="250" dirty="0">
              <a:solidFill>
                <a:srgbClr val="0A3A9B"/>
              </a:solidFill>
              <a:latin typeface="Constantia"/>
              <a:cs typeface="Constantia"/>
            </a:endParaRPr>
          </a:p>
        </p:txBody>
      </p:sp>
      <p:pic>
        <p:nvPicPr>
          <p:cNvPr id="2" name="Picture 1" descr="Screen Shot 2012-07-26 at 9.3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263155"/>
            <a:ext cx="2730500" cy="1705458"/>
          </a:xfrm>
          <a:prstGeom prst="rect">
            <a:avLst/>
          </a:prstGeom>
          <a:scene3d>
            <a:camera prst="orthographicFront">
              <a:rot lat="1380000" lon="19980000" rev="0"/>
            </a:camera>
            <a:lightRig rig="threePt" dir="t"/>
          </a:scene3d>
        </p:spPr>
      </p:pic>
      <p:pic>
        <p:nvPicPr>
          <p:cNvPr id="10" name="Picture 9" descr="800px-Euler-10_Swiss_Franc_banknote_(front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95" y="5800228"/>
            <a:ext cx="3849105" cy="1871628"/>
          </a:xfrm>
          <a:prstGeom prst="rect">
            <a:avLst/>
          </a:prstGeom>
          <a:scene3d>
            <a:camera prst="orthographicFront">
              <a:rot lat="1380000" lon="1998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3135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20367</TotalTime>
  <Words>1195</Words>
  <Application>Microsoft Macintosh PowerPoint</Application>
  <PresentationFormat>On-screen Show (4:3)</PresentationFormat>
  <Paragraphs>347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IRC Business Meeting Agenda</vt:lpstr>
      <vt:lpstr>President’s Report </vt:lpstr>
      <vt:lpstr>President’s Report </vt:lpstr>
      <vt:lpstr>Treasurer’s Report B.J. Sohn, Secretary, IRC</vt:lpstr>
      <vt:lpstr>Treasurer’s Report B.J. Sohn, Secretary, IRC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Russell</dc:creator>
  <cp:lastModifiedBy>Carol Russell</cp:lastModifiedBy>
  <cp:revision>246</cp:revision>
  <dcterms:created xsi:type="dcterms:W3CDTF">2012-05-23T16:32:54Z</dcterms:created>
  <dcterms:modified xsi:type="dcterms:W3CDTF">2012-12-18T03:33:49Z</dcterms:modified>
</cp:coreProperties>
</file>