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D5C13-9D1E-BD45-81B1-941AAE33C067}" type="datetimeFigureOut">
              <a:rPr lang="en-US"/>
              <a:pPr/>
              <a:t>6/21/10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8EEB0-AC17-ED4F-B329-95E00C64BD28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B06294-1D0E-8B4F-890A-DE0B6F76C3E8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7FFEC0-609A-3F4E-B1F7-6B6FDA17B2BF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105400" cy="43434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4CDC57-9E51-7146-8B43-D2B01C0F471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6757-84DE-8B4C-BC24-EDE7D9D2606E}" type="datetimeFigureOut">
              <a:rPr lang="en-US"/>
              <a:pPr/>
              <a:t>6/21/10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988D-0FB0-7849-9C9A-6D62E35DE70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6757-84DE-8B4C-BC24-EDE7D9D2606E}" type="datetimeFigureOut">
              <a:rPr lang="en-US"/>
              <a:pPr/>
              <a:t>6/21/10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988D-0FB0-7849-9C9A-6D62E35DE70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6757-84DE-8B4C-BC24-EDE7D9D2606E}" type="datetimeFigureOut">
              <a:rPr lang="en-US"/>
              <a:pPr/>
              <a:t>6/21/10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988D-0FB0-7849-9C9A-6D62E35DE70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6757-84DE-8B4C-BC24-EDE7D9D2606E}" type="datetimeFigureOut">
              <a:rPr lang="en-US"/>
              <a:pPr/>
              <a:t>6/21/10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988D-0FB0-7849-9C9A-6D62E35DE70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6757-84DE-8B4C-BC24-EDE7D9D2606E}" type="datetimeFigureOut">
              <a:rPr lang="en-US"/>
              <a:pPr/>
              <a:t>6/21/10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988D-0FB0-7849-9C9A-6D62E35DE70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6757-84DE-8B4C-BC24-EDE7D9D2606E}" type="datetimeFigureOut">
              <a:rPr lang="en-US"/>
              <a:pPr/>
              <a:t>6/21/10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988D-0FB0-7849-9C9A-6D62E35DE70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6757-84DE-8B4C-BC24-EDE7D9D2606E}" type="datetimeFigureOut">
              <a:rPr lang="en-US"/>
              <a:pPr/>
              <a:t>6/21/10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988D-0FB0-7849-9C9A-6D62E35DE70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6757-84DE-8B4C-BC24-EDE7D9D2606E}" type="datetimeFigureOut">
              <a:rPr lang="en-US"/>
              <a:pPr/>
              <a:t>6/21/10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988D-0FB0-7849-9C9A-6D62E35DE70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6757-84DE-8B4C-BC24-EDE7D9D2606E}" type="datetimeFigureOut">
              <a:rPr lang="en-US"/>
              <a:pPr/>
              <a:t>6/21/10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988D-0FB0-7849-9C9A-6D62E35DE70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6757-84DE-8B4C-BC24-EDE7D9D2606E}" type="datetimeFigureOut">
              <a:rPr lang="en-US"/>
              <a:pPr/>
              <a:t>6/21/10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988D-0FB0-7849-9C9A-6D62E35DE70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6757-84DE-8B4C-BC24-EDE7D9D2606E}" type="datetimeFigureOut">
              <a:rPr lang="en-US"/>
              <a:pPr/>
              <a:t>6/21/10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988D-0FB0-7849-9C9A-6D62E35DE70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36757-84DE-8B4C-BC24-EDE7D9D2606E}" type="datetimeFigureOut">
              <a:rPr lang="en-US"/>
              <a:pPr/>
              <a:t>6/21/10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7988D-0FB0-7849-9C9A-6D62E35DE70E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hyperlink" Target="http://circ.gsfc.nasa.go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031" descr="desert_clouds_1901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1027"/>
          <p:cNvSpPr txBox="1">
            <a:spLocks noChangeArrowheads="1"/>
          </p:cNvSpPr>
          <p:nvPr/>
        </p:nvSpPr>
        <p:spPr bwMode="auto">
          <a:xfrm>
            <a:off x="152400" y="381000"/>
            <a:ext cx="8794750" cy="192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>
                <a:solidFill>
                  <a:srgbClr val="FFFF00"/>
                </a:solidFill>
                <a:latin typeface="Verdana" pitchFamily="-111" charset="0"/>
              </a:rPr>
              <a:t>The Continual Intercomparison of Radiation Codes (CIRC)</a:t>
            </a:r>
            <a:endParaRPr lang="en-US" sz="2800">
              <a:solidFill>
                <a:srgbClr val="FFFF00"/>
              </a:solidFill>
              <a:latin typeface="Verdana" pitchFamily="-111" charset="0"/>
            </a:endParaRPr>
          </a:p>
          <a:p>
            <a:pPr algn="ctr"/>
            <a:endParaRPr lang="en-US" sz="2800">
              <a:solidFill>
                <a:srgbClr val="FFFF00"/>
              </a:solidFill>
              <a:latin typeface="Verdana" pitchFamily="-111" charset="0"/>
            </a:endParaRPr>
          </a:p>
          <a:p>
            <a:pPr algn="ctr"/>
            <a:r>
              <a:rPr lang="en-US" sz="2000">
                <a:solidFill>
                  <a:srgbClr val="FFFF00"/>
                </a:solidFill>
                <a:latin typeface="Verdana" pitchFamily="-111" charset="0"/>
              </a:rPr>
              <a:t>Report to IRC, July 2010</a:t>
            </a:r>
          </a:p>
        </p:txBody>
      </p:sp>
      <p:sp>
        <p:nvSpPr>
          <p:cNvPr id="14340" name="Text Box 1028"/>
          <p:cNvSpPr txBox="1">
            <a:spLocks noChangeArrowheads="1"/>
          </p:cNvSpPr>
          <p:nvPr/>
        </p:nvSpPr>
        <p:spPr bwMode="auto">
          <a:xfrm>
            <a:off x="914400" y="3048000"/>
            <a:ext cx="7321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i="1">
                <a:solidFill>
                  <a:schemeClr val="accent2"/>
                </a:solidFill>
              </a:rPr>
              <a:t>Lazaros Oreopoulos</a:t>
            </a:r>
            <a:r>
              <a:rPr lang="en-US" sz="3200" i="1" baseline="30000">
                <a:solidFill>
                  <a:schemeClr val="accent2"/>
                </a:solidFill>
              </a:rPr>
              <a:t>1</a:t>
            </a:r>
            <a:r>
              <a:rPr lang="en-US" sz="3200" i="1">
                <a:solidFill>
                  <a:schemeClr val="accent2"/>
                </a:solidFill>
              </a:rPr>
              <a:t> and Eli Mlawer</a:t>
            </a:r>
            <a:r>
              <a:rPr lang="en-US" sz="3200" i="1" baseline="30000">
                <a:solidFill>
                  <a:schemeClr val="accent2"/>
                </a:solidFill>
              </a:rPr>
              <a:t>2</a:t>
            </a:r>
            <a:endParaRPr lang="en-US" sz="1800" i="1" baseline="30000">
              <a:solidFill>
                <a:schemeClr val="accent2"/>
              </a:solidFill>
            </a:endParaRPr>
          </a:p>
        </p:txBody>
      </p:sp>
      <p:sp>
        <p:nvSpPr>
          <p:cNvPr id="14341" name="Text Box 1029"/>
          <p:cNvSpPr txBox="1">
            <a:spLocks noChangeArrowheads="1"/>
          </p:cNvSpPr>
          <p:nvPr/>
        </p:nvSpPr>
        <p:spPr bwMode="auto">
          <a:xfrm>
            <a:off x="-533400" y="4713114"/>
            <a:ext cx="96774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2000" baseline="30000"/>
              <a:t>1</a:t>
            </a:r>
            <a:r>
              <a:rPr lang="en-US" sz="2000"/>
              <a:t>NASA-GSFC, Greenbelt, MD, USA (Chair)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2000" baseline="30000"/>
              <a:t>2</a:t>
            </a:r>
            <a:r>
              <a:rPr lang="en-US" sz="2000"/>
              <a:t>AER, Lexington, MA, USA (co-Chair)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93703" y="152400"/>
            <a:ext cx="7696200" cy="8382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en-US" sz="2800"/>
              <a:t>What CIRC is about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915400" cy="2743200"/>
          </a:xfrm>
          <a:solidFill>
            <a:schemeClr val="accent6">
              <a:lumMod val="20000"/>
              <a:lumOff val="80000"/>
            </a:schemeClr>
          </a:solidFill>
          <a:ln w="38100" cmpd="dbl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000"/>
              <a:t>RT model intercomparison aspiring to become the standard for documenting the performance of RT codes used in Large-Scale Models (LSMs)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/>
              <a:t>Working group within IRC and GRP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/>
              <a:t>Goal is to have RT codes of GCMs (incl. IPCC) report performance against CIRC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/>
              <a:t>Phase 1 was launched on June 4, 2008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/>
              <a:t>Phase “1a” was launched on January 19, 2010 (16 simpler variants of Phase I cases)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/>
              <a:t>Website: </a:t>
            </a:r>
            <a:r>
              <a:rPr lang="en-US" sz="2000">
                <a:hlinkClick r:id="rId3"/>
              </a:rPr>
              <a:t>http://circ.gsfc.nasa.gov</a:t>
            </a:r>
            <a:endParaRPr lang="en-US" sz="2000"/>
          </a:p>
          <a:p>
            <a:pPr eaLnBrk="1" hangingPunct="1">
              <a:lnSpc>
                <a:spcPct val="110000"/>
              </a:lnSpc>
            </a:pPr>
            <a:endParaRPr lang="en-US" sz="200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4267200"/>
            <a:ext cx="9144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000" b="1" i="1"/>
              <a:t>How CIRC differs from previous intercomparisons:</a:t>
            </a:r>
            <a:endParaRPr lang="en-US" sz="2000"/>
          </a:p>
          <a:p>
            <a:pPr marL="342900" indent="-342900" eaLnBrk="1" hangingPunct="1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2000" i="1" u="sng"/>
              <a:t>Observation-tested</a:t>
            </a:r>
            <a:r>
              <a:rPr lang="en-US" sz="2000"/>
              <a:t> (LW) LBL calculations are used as radiative benchmarks</a:t>
            </a:r>
          </a:p>
          <a:p>
            <a:pPr marL="342900" indent="-342900" eaLnBrk="1" hangingPunct="1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Benchmark results are publicly available</a:t>
            </a:r>
          </a:p>
          <a:p>
            <a:pPr marL="342900" indent="-342900" eaLnBrk="1" hangingPunct="1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Observationally-based input (from an ARM product named BBHRP, mostly)</a:t>
            </a:r>
          </a:p>
          <a:p>
            <a:pPr marL="342900" indent="-342900" eaLnBrk="1" hangingPunct="1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Flexible structure and longer lifespan than previous intercomparisons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569220"/>
          <a:ext cx="8077200" cy="6147121"/>
        </p:xfrm>
        <a:graphic>
          <a:graphicData uri="http://schemas.openxmlformats.org/drawingml/2006/table">
            <a:tbl>
              <a:tblPr/>
              <a:tblGrid>
                <a:gridCol w="1066800"/>
                <a:gridCol w="1828800"/>
                <a:gridCol w="762000"/>
                <a:gridCol w="1295400"/>
                <a:gridCol w="1295400"/>
                <a:gridCol w="18288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Model Index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Brief Model Description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In LSM?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Experiment variants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Submitted By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Reference(s)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LBLRTM v.11.1/HITRAN 2004, MT_CKD_2.0, AER_V_2.0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No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None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Delamere, Mlawer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Clough et al. (2005)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RRTM-LW, 10-3000 cm</a:t>
                      </a:r>
                      <a:r>
                        <a:rPr kumimoji="0" lang="en-US" sz="10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-1</a:t>
                      </a: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CKD, 16 bands, 256 g-points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No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None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Iacono, Mlawer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Mlawer et al. (1997);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Clough et al. (2005);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RRTMG-LW, 10-3000 cm</a:t>
                      </a:r>
                      <a:r>
                        <a:rPr kumimoji="0" lang="en-US" sz="10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-1</a:t>
                      </a: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CKD, 16 bands, 140 g-points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Yes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None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Iacono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Mlawer et al. (1997); Iacono et al. (2008)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CLIRAD-LW, 0-3000 cm</a:t>
                      </a:r>
                      <a:r>
                        <a:rPr kumimoji="0" lang="en-US" sz="10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-1</a:t>
                      </a: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k-distribution and one-parameter scaling, 10 bands, 85/113 k-points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Yes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“High/Low”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accuracy, with/without scattering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Oreopoulos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Chou et al. (2003)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CCC 0-2500 cm</a:t>
                      </a:r>
                      <a:r>
                        <a:rPr kumimoji="0" lang="en-US" sz="10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-1</a:t>
                      </a: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CKD, 9 bands, 56 g-points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Yes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With/without scattering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Cole, Li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Li (2002); Li and Barker (2002); Li and Barker (2005); 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FLBLM, 40-3000 cm</a:t>
                      </a:r>
                      <a:r>
                        <a:rPr kumimoji="0" lang="en-US" sz="10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-1</a:t>
                      </a: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line-by-line, 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No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None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Fomin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Fomin (2006)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FKDM, 40-3000 cm</a:t>
                      </a:r>
                      <a:r>
                        <a:rPr kumimoji="0" lang="en-US" sz="10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-1</a:t>
                      </a: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CKD, 23 g-points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No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None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Fomin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Fomin (2004)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CAM 3.1, 0-2000 cm</a:t>
                      </a:r>
                      <a:r>
                        <a:rPr kumimoji="0" lang="en-US" sz="10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-1</a:t>
                      </a: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absorptiviy-emissivity approach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Yes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Treatment of lowest level air temperature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Oreopoulos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Collins et al. (2004)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FLCKKR (LW), 0-2200 cm</a:t>
                      </a:r>
                      <a:r>
                        <a:rPr kumimoji="0" lang="en-US" sz="10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-1</a:t>
                      </a: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CKD, 12 bands, 67 g-points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No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None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Rose, Kratz, Kato, Charlock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Fu and Liou (1992); Fu et al. (1997)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RRTMG-LW (as implemented in FMI NWP), 10-3000 cm</a:t>
                      </a:r>
                      <a:r>
                        <a:rPr kumimoji="0" lang="en-US" sz="10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-1</a:t>
                      </a: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16 bands, 140 g-points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Yes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None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Räisänen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Mlawer et al. (1997); Iacono et al. (2007)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ES, 10-3000 cm</a:t>
                      </a:r>
                      <a:r>
                        <a:rPr kumimoji="0" lang="en-US" sz="10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-1</a:t>
                      </a: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9 bands, ESF of band transmissions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Yes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With/without scattering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Manners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Edwards and Slingo (1996); Edwards (1996)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GISS, 50-2000 cm</a:t>
                      </a:r>
                      <a:r>
                        <a:rPr kumimoji="0" lang="en-US" sz="10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-1</a:t>
                      </a: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CKD, 33 g-points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Yes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None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Zhang, Rossow, Lacis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Zhang et al. (2004)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7745" name="TextBox 7"/>
          <p:cNvSpPr txBox="1">
            <a:spLocks noChangeArrowheads="1"/>
          </p:cNvSpPr>
          <p:nvPr/>
        </p:nvSpPr>
        <p:spPr bwMode="auto">
          <a:xfrm>
            <a:off x="2961831" y="39000"/>
            <a:ext cx="36549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3366FF"/>
                </a:solidFill>
              </a:rPr>
              <a:t>Longwave code participants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506160"/>
          <a:ext cx="8610600" cy="615284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990600"/>
                <a:gridCol w="1778000"/>
                <a:gridCol w="785029"/>
                <a:gridCol w="1475571"/>
                <a:gridCol w="1600200"/>
                <a:gridCol w="1981200"/>
              </a:tblGrid>
              <a:tr h="1275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Model Index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/>
                        <a:t>Brief Model Description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/>
                        <a:t>In LSM?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Experiment variants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/>
                        <a:t>Submitted By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/>
                        <a:t>Reference(s</a:t>
                      </a:r>
                      <a:r>
                        <a:rPr lang="en-US" sz="1100" dirty="0"/>
                        <a:t>)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6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CHARTS v.4.04/LBLRTM v.11.1/ HITRAN2004, line-by-line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No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None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Delamere, Mlawer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Moncet and Clough (1997); Clough et al. (2005)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26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1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RRTM-SW, 0.2-12.2 µ</a:t>
                      </a:r>
                      <a:r>
                        <a:rPr lang="en-US" sz="1000" dirty="0" err="1"/>
                        <a:t>m</a:t>
                      </a:r>
                      <a:r>
                        <a:rPr lang="en-US" sz="1000" dirty="0"/>
                        <a:t>, CKD, 14 bands, 224 </a:t>
                      </a:r>
                      <a:r>
                        <a:rPr lang="en-US" sz="1000" dirty="0" err="1"/>
                        <a:t>g</a:t>
                      </a:r>
                      <a:r>
                        <a:rPr lang="en-US" sz="1000" dirty="0"/>
                        <a:t>-points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No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None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Iacono, Mlawer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Clough et al. (2005)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26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2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RRTMG-SW, 0.2-12.2 µm , CKD, 14 bands, 112 g-points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Yes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None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Iacono, Mlawer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Iacono et al. (2008)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77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3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CLIRAD-SW, 0.175-10 µm, 11 bands, pseudo-monochromatic/k-distribution hybrid, 38 k-points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Yes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Two </a:t>
                      </a:r>
                      <a:r>
                        <a:rPr lang="en-US" sz="1000" dirty="0" err="1"/>
                        <a:t>R</a:t>
                      </a:r>
                      <a:r>
                        <a:rPr lang="en-US" sz="1000" baseline="-25000" dirty="0" err="1"/>
                        <a:t>sfc</a:t>
                      </a:r>
                      <a:r>
                        <a:rPr lang="en-US" sz="1000" dirty="0"/>
                        <a:t> averaging methods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Oreopoulos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Chou et al. (1998); Chou and Suarez (2002)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77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CCC, 0.2-9.1 µm, CKD, 4 bands, 40 g-points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Yes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Three R</a:t>
                      </a:r>
                      <a:r>
                        <a:rPr lang="en-US" sz="1000" baseline="-25000"/>
                        <a:t>sfc</a:t>
                      </a:r>
                      <a:r>
                        <a:rPr lang="en-US" sz="1000"/>
                        <a:t> averaging methods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Cole, Li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Li and Barker (2005); Li et al. (2005)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5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5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FLBLM/ HITRAN 11v, 0.2-10 µm, line-by-line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No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None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Fomin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/>
                        <a:t>Fomin</a:t>
                      </a:r>
                      <a:r>
                        <a:rPr lang="en-US" sz="1000" dirty="0"/>
                        <a:t> and </a:t>
                      </a:r>
                      <a:r>
                        <a:rPr lang="en-US" sz="1000" dirty="0" err="1"/>
                        <a:t>Mazin</a:t>
                      </a:r>
                      <a:r>
                        <a:rPr lang="en-US" sz="1000" dirty="0"/>
                        <a:t> (1998)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26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6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FKDM, 0.2-10 µm, CKD, 15 g-points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No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Two treatments of cloud optical properties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Fomin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/>
                        <a:t>Fomin</a:t>
                      </a:r>
                      <a:r>
                        <a:rPr lang="en-US" sz="1000" dirty="0"/>
                        <a:t> and Correa (2005)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26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7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CAM 3.1, 0.2-5.0 µm, 19 spectral and pseudo-spectral intervals, 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Yes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Two R</a:t>
                      </a:r>
                      <a:r>
                        <a:rPr lang="en-US" sz="1000" baseline="-25000"/>
                        <a:t>sfc</a:t>
                      </a:r>
                      <a:r>
                        <a:rPr lang="en-US" sz="1000"/>
                        <a:t> averaging methods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Oreopoulos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Briegleb (1992); Collins (2001); Collins et al. (2004)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26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8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FLCKKR (SW), 0.17-4.0 µm, CKD, 18 bands, 69 g-points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No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Two R</a:t>
                      </a:r>
                      <a:r>
                        <a:rPr lang="en-US" sz="1000" baseline="-25000"/>
                        <a:t>sfc</a:t>
                      </a:r>
                      <a:r>
                        <a:rPr lang="en-US" sz="1000"/>
                        <a:t> averaging methods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Rose, Kratz, Kato, Charlock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Fu and Liou (1992)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02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9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FMI, 0.185-4 µm, 6 bands, Padé approximants to fit transmission functions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Yes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Two R</a:t>
                      </a:r>
                      <a:r>
                        <a:rPr lang="en-US" sz="1000" baseline="-25000"/>
                        <a:t>sfc</a:t>
                      </a:r>
                      <a:r>
                        <a:rPr lang="en-US" sz="1000"/>
                        <a:t> averaging methods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Räisänen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/>
                        <a:t>Fouquart</a:t>
                      </a:r>
                      <a:r>
                        <a:rPr lang="en-US" sz="1000" dirty="0"/>
                        <a:t> and </a:t>
                      </a:r>
                      <a:r>
                        <a:rPr lang="en-US" sz="1000" dirty="0" err="1"/>
                        <a:t>Bonnel</a:t>
                      </a:r>
                      <a:r>
                        <a:rPr lang="en-US" sz="1000" dirty="0"/>
                        <a:t> (1980); </a:t>
                      </a:r>
                      <a:r>
                        <a:rPr lang="en-US" sz="1000" dirty="0" err="1"/>
                        <a:t>Cagnazzo</a:t>
                      </a:r>
                      <a:r>
                        <a:rPr lang="en-US" sz="1000" dirty="0"/>
                        <a:t> et al. (2007)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26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10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Edwards-Slingo 0.2-10 µm, 6 bands, ESF of band transmissions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Yes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Two R</a:t>
                      </a:r>
                      <a:r>
                        <a:rPr lang="en-US" sz="1000" baseline="-25000"/>
                        <a:t>sfc</a:t>
                      </a:r>
                      <a:r>
                        <a:rPr lang="en-US" sz="1000"/>
                        <a:t> averaging methods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Manners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Edwards and </a:t>
                      </a:r>
                      <a:r>
                        <a:rPr lang="en-US" sz="1000" dirty="0" err="1"/>
                        <a:t>Slingo</a:t>
                      </a:r>
                      <a:r>
                        <a:rPr lang="en-US" sz="1000" dirty="0"/>
                        <a:t> (1996) 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5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11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NASA-GISS v. D, 0.2-5.0 µm, CKD, 15 g-points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Yes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Three R</a:t>
                      </a:r>
                      <a:r>
                        <a:rPr lang="en-US" sz="1000" baseline="-25000"/>
                        <a:t>sfc</a:t>
                      </a:r>
                      <a:r>
                        <a:rPr lang="en-US" sz="1000"/>
                        <a:t> averaging methods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Zhang, Rossow, Lacis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Zhang et al. (2004)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5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12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COART, 0.25-4.0 µm, 26 bands, k-distribution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No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None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Jin, Charlock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Jin et al. (2006)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5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13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CLIRAD-SW modified, 0.2</a:t>
                      </a:r>
                      <a:r>
                        <a:rPr lang="en-US" sz="1000" baseline="0"/>
                        <a:t> </a:t>
                      </a:r>
                      <a:r>
                        <a:rPr lang="en-US" sz="1000"/>
                        <a:t>-10 µm, 8 bands,</a:t>
                      </a:r>
                      <a:r>
                        <a:rPr lang="en-US" sz="1000" baseline="0"/>
                        <a:t> </a:t>
                      </a:r>
                      <a:r>
                        <a:rPr lang="en-US" sz="1000"/>
                        <a:t>k-distribution 15 k-points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Two </a:t>
                      </a:r>
                      <a:r>
                        <a:rPr lang="en-US" sz="1000" dirty="0" err="1"/>
                        <a:t>R</a:t>
                      </a:r>
                      <a:r>
                        <a:rPr lang="en-US" sz="1000" baseline="-25000" dirty="0" err="1"/>
                        <a:t>sfc</a:t>
                      </a:r>
                      <a:r>
                        <a:rPr lang="en-US" sz="1000" dirty="0"/>
                        <a:t> averaging methods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Oreopoulos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/>
                        <a:t>Tarasova and Fomin (2007)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8776" name="TextBox 4"/>
          <p:cNvSpPr txBox="1">
            <a:spLocks noChangeArrowheads="1"/>
          </p:cNvSpPr>
          <p:nvPr/>
        </p:nvSpPr>
        <p:spPr bwMode="auto">
          <a:xfrm>
            <a:off x="2982325" y="-51720"/>
            <a:ext cx="3732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3366FF"/>
                </a:solidFill>
              </a:rPr>
              <a:t>Shortwave code participants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15400" cy="76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en-US" sz="2800"/>
              <a:t>CIRC 2010 activities and status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75640"/>
            <a:ext cx="8839200" cy="5410200"/>
          </a:xfrm>
          <a:noFill/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/>
              <a:t>Phase 1 sub-cases (“Phase 1a”) released in January 2010 and an almost complete suite of new submissions was received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/>
              <a:t>Overview and promotion paper published in February 2010 issue of BAMS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/>
              <a:t>Technical paper on Phase I under preparation (to be submitted to JGR)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/>
              <a:t>Oral presentation on Phase I highlights at 13</a:t>
            </a:r>
            <a:r>
              <a:rPr lang="en-US" sz="2400" baseline="30000"/>
              <a:t>th</a:t>
            </a:r>
            <a:r>
              <a:rPr lang="en-US" sz="2400"/>
              <a:t> AMS Meeting on Atmospheric Radiation, Portland OR, June 2010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/>
              <a:t>Preproposal asking CIRC funding from the ASR (formerly ARM) program rejected because of violation of “one proposal per PI rule” (chair and co-chair each had other preproposals submitted)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/>
              <a:t>CIRC soon to be completely unfunded (current funding of co-chair is minimal and will soon expire)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/>
              <a:t>Have not been able to draw attention of IPCC. Many codes used in IPCC GCMs and to generate global radiation flux datasets (e.g., GEWEX SRB, CloudSat 2B-FLXHR) have not participated.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solidFill>
                  <a:srgbClr val="FF6600"/>
                </a:solidFill>
              </a:rPr>
              <a:t>CIRC urges stronger IRC advocacy to help with funding, consolidation of CIRC as de facto RT code evaluation standard, and expansion of participation.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1326</Words>
  <Application>Microsoft Macintosh PowerPoint</Application>
  <PresentationFormat>On-screen Show (4:3)</PresentationFormat>
  <Paragraphs>201</Paragraphs>
  <Slides>5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What CIRC is about</vt:lpstr>
      <vt:lpstr>Slide 3</vt:lpstr>
      <vt:lpstr>Slide 4</vt:lpstr>
      <vt:lpstr>CIRC 2010 activities and status</vt:lpstr>
    </vt:vector>
  </TitlesOfParts>
  <Company>UMBC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Lazaros Oreopoulos</dc:creator>
  <cp:lastModifiedBy>Lazaros Oreopoulos</cp:lastModifiedBy>
  <cp:revision>14</cp:revision>
  <dcterms:created xsi:type="dcterms:W3CDTF">2010-06-21T21:06:14Z</dcterms:created>
  <dcterms:modified xsi:type="dcterms:W3CDTF">2010-06-21T21:10:33Z</dcterms:modified>
</cp:coreProperties>
</file>