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7" r:id="rId7"/>
    <p:sldId id="266" r:id="rId8"/>
    <p:sldId id="263" r:id="rId9"/>
    <p:sldId id="262" r:id="rId10"/>
    <p:sldId id="268" r:id="rId11"/>
    <p:sldId id="269" r:id="rId12"/>
    <p:sldId id="270" r:id="rId13"/>
    <p:sldId id="272" r:id="rId14"/>
    <p:sldId id="275" r:id="rId15"/>
    <p:sldId id="276" r:id="rId16"/>
    <p:sldId id="271"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23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D5C13-9D1E-BD45-81B1-941AAE33C067}" type="datetimeFigureOut">
              <a:rPr lang="en-US"/>
              <a:pPr/>
              <a:t>8/7/12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8EEB0-AC17-ED4F-B329-95E00C64BD28}" type="slidenum">
              <a:rPr/>
              <a:pPr/>
              <a:t>‹#›</a:t>
            </a:fld>
            <a:endParaRPr lang="en-US"/>
          </a:p>
        </p:txBody>
      </p:sp>
    </p:spTree>
    <p:extLst>
      <p:ext uri="{BB962C8B-B14F-4D97-AF65-F5344CB8AC3E}">
        <p14:creationId xmlns:p14="http://schemas.microsoft.com/office/powerpoint/2010/main" val="1699606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7B06294-1D0E-8B4F-890A-DE0B6F76C3E8}"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67FFEC0-609A-3F4E-B1F7-6B6FDA17B2BF}"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xfrm>
            <a:off x="914400" y="4343400"/>
            <a:ext cx="5105400" cy="4343400"/>
          </a:xfrm>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94CDC57-9E51-7146-8B43-D2B01C0F4719}"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94CDC57-9E51-7146-8B43-D2B01C0F4719}"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36757-84DE-8B4C-BC24-EDE7D9D2606E}" type="datetimeFigureOut">
              <a:rPr lang="en-US"/>
              <a:pPr/>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36757-84DE-8B4C-BC24-EDE7D9D2606E}" type="datetimeFigureOut">
              <a:rPr lang="en-US"/>
              <a:pPr/>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36757-84DE-8B4C-BC24-EDE7D9D2606E}" type="datetimeFigureOut">
              <a:rPr lang="en-US"/>
              <a:pPr/>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36757-84DE-8B4C-BC24-EDE7D9D2606E}" type="datetimeFigureOut">
              <a:rPr lang="en-US"/>
              <a:pPr/>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36757-84DE-8B4C-BC24-EDE7D9D2606E}" type="datetimeFigureOut">
              <a:rPr lang="en-US"/>
              <a:pPr/>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36757-84DE-8B4C-BC24-EDE7D9D2606E}" type="datetimeFigureOut">
              <a:rPr lang="en-US"/>
              <a:pPr/>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36757-84DE-8B4C-BC24-EDE7D9D2606E}" type="datetimeFigureOut">
              <a:rPr lang="en-US"/>
              <a:pPr/>
              <a:t>8/7/12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36757-84DE-8B4C-BC24-EDE7D9D2606E}" type="datetimeFigureOut">
              <a:rPr lang="en-US"/>
              <a:pPr/>
              <a:t>8/7/12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36757-84DE-8B4C-BC24-EDE7D9D2606E}" type="datetimeFigureOut">
              <a:rPr lang="en-US"/>
              <a:pPr/>
              <a:t>8/7/12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36757-84DE-8B4C-BC24-EDE7D9D2606E}" type="datetimeFigureOut">
              <a:rPr lang="en-US"/>
              <a:pPr/>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36757-84DE-8B4C-BC24-EDE7D9D2606E}" type="datetimeFigureOut">
              <a:rPr lang="en-US"/>
              <a:pPr/>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7988D-0FB0-7849-9C9A-6D62E35DE70E}"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6757-84DE-8B4C-BC24-EDE7D9D2606E}" type="datetimeFigureOut">
              <a:rPr lang="en-US"/>
              <a:pPr/>
              <a:t>8/7/12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7988D-0FB0-7849-9C9A-6D62E35DE70E}"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erocom.met.no/data.html" TargetMode="Externa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irc.gsfc.nas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31" descr="desert_clouds_19016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 Box 1027"/>
          <p:cNvSpPr txBox="1">
            <a:spLocks noChangeArrowheads="1"/>
          </p:cNvSpPr>
          <p:nvPr/>
        </p:nvSpPr>
        <p:spPr bwMode="auto">
          <a:xfrm>
            <a:off x="152400" y="381000"/>
            <a:ext cx="8794750" cy="1922463"/>
          </a:xfrm>
          <a:prstGeom prst="rect">
            <a:avLst/>
          </a:prstGeom>
          <a:noFill/>
          <a:ln w="9525">
            <a:noFill/>
            <a:miter lim="800000"/>
            <a:headEnd/>
            <a:tailEnd/>
          </a:ln>
        </p:spPr>
        <p:txBody>
          <a:bodyPr>
            <a:prstTxWarp prst="textNoShape">
              <a:avLst/>
            </a:prstTxWarp>
            <a:spAutoFit/>
          </a:bodyPr>
          <a:lstStyle/>
          <a:p>
            <a:pPr algn="ctr"/>
            <a:r>
              <a:rPr lang="en-US" sz="3600">
                <a:solidFill>
                  <a:srgbClr val="FFFF00"/>
                </a:solidFill>
                <a:latin typeface="Verdana" pitchFamily="-111" charset="0"/>
              </a:rPr>
              <a:t>The Continual Intercomparison of Radiation Codes (CIRC)</a:t>
            </a:r>
            <a:endParaRPr lang="en-US" sz="2800">
              <a:solidFill>
                <a:srgbClr val="FFFF00"/>
              </a:solidFill>
              <a:latin typeface="Verdana" pitchFamily="-111" charset="0"/>
            </a:endParaRPr>
          </a:p>
          <a:p>
            <a:pPr algn="ctr"/>
            <a:endParaRPr lang="en-US" sz="2800">
              <a:solidFill>
                <a:srgbClr val="FFFF00"/>
              </a:solidFill>
              <a:latin typeface="Verdana" pitchFamily="-111" charset="0"/>
            </a:endParaRPr>
          </a:p>
          <a:p>
            <a:pPr algn="ctr"/>
            <a:r>
              <a:rPr lang="en-US" sz="2000">
                <a:solidFill>
                  <a:srgbClr val="FFFF00"/>
                </a:solidFill>
                <a:latin typeface="Verdana" pitchFamily="-111" charset="0"/>
              </a:rPr>
              <a:t>Status report to IRC, August 2012</a:t>
            </a:r>
          </a:p>
        </p:txBody>
      </p:sp>
      <p:sp>
        <p:nvSpPr>
          <p:cNvPr id="14340" name="Text Box 1028"/>
          <p:cNvSpPr txBox="1">
            <a:spLocks noChangeArrowheads="1"/>
          </p:cNvSpPr>
          <p:nvPr/>
        </p:nvSpPr>
        <p:spPr bwMode="auto">
          <a:xfrm>
            <a:off x="914400" y="3048000"/>
            <a:ext cx="7321550" cy="579438"/>
          </a:xfrm>
          <a:prstGeom prst="rect">
            <a:avLst/>
          </a:prstGeom>
          <a:noFill/>
          <a:ln w="9525">
            <a:noFill/>
            <a:miter lim="800000"/>
            <a:headEnd/>
            <a:tailEnd/>
          </a:ln>
        </p:spPr>
        <p:txBody>
          <a:bodyPr>
            <a:prstTxWarp prst="textNoShape">
              <a:avLst/>
            </a:prstTxWarp>
            <a:spAutoFit/>
          </a:bodyPr>
          <a:lstStyle/>
          <a:p>
            <a:pPr algn="ctr"/>
            <a:r>
              <a:rPr lang="en-US" sz="3200" i="1">
                <a:solidFill>
                  <a:schemeClr val="accent2"/>
                </a:solidFill>
              </a:rPr>
              <a:t>Lazaros Oreopoulos</a:t>
            </a:r>
            <a:r>
              <a:rPr lang="en-US" sz="3200" i="1" baseline="30000">
                <a:solidFill>
                  <a:schemeClr val="accent2"/>
                </a:solidFill>
              </a:rPr>
              <a:t>1</a:t>
            </a:r>
            <a:r>
              <a:rPr lang="en-US" sz="3200" i="1">
                <a:solidFill>
                  <a:schemeClr val="accent2"/>
                </a:solidFill>
              </a:rPr>
              <a:t> and Eli Mlawer</a:t>
            </a:r>
            <a:r>
              <a:rPr lang="en-US" sz="3200" i="1" baseline="30000">
                <a:solidFill>
                  <a:schemeClr val="accent2"/>
                </a:solidFill>
              </a:rPr>
              <a:t>2</a:t>
            </a:r>
            <a:endParaRPr lang="en-US" sz="1800" i="1" baseline="30000">
              <a:solidFill>
                <a:schemeClr val="accent2"/>
              </a:solidFill>
            </a:endParaRPr>
          </a:p>
        </p:txBody>
      </p:sp>
      <p:sp>
        <p:nvSpPr>
          <p:cNvPr id="14341" name="Text Box 1029"/>
          <p:cNvSpPr txBox="1">
            <a:spLocks noChangeArrowheads="1"/>
          </p:cNvSpPr>
          <p:nvPr/>
        </p:nvSpPr>
        <p:spPr bwMode="auto">
          <a:xfrm>
            <a:off x="-533400" y="4713114"/>
            <a:ext cx="9677400" cy="692497"/>
          </a:xfrm>
          <a:prstGeom prst="rect">
            <a:avLst/>
          </a:prstGeom>
          <a:noFill/>
          <a:ln w="9525">
            <a:noFill/>
            <a:miter lim="800000"/>
            <a:headEnd/>
            <a:tailEnd/>
          </a:ln>
        </p:spPr>
        <p:txBody>
          <a:bodyPr anchor="ctr">
            <a:prstTxWarp prst="textNoShape">
              <a:avLst/>
            </a:prstTxWarp>
            <a:spAutoFit/>
          </a:bodyPr>
          <a:lstStyle/>
          <a:p>
            <a:pPr algn="ctr">
              <a:lnSpc>
                <a:spcPct val="70000"/>
              </a:lnSpc>
              <a:spcBef>
                <a:spcPct val="50000"/>
              </a:spcBef>
            </a:pPr>
            <a:r>
              <a:rPr lang="en-US" sz="2000" baseline="30000"/>
              <a:t>1</a:t>
            </a:r>
            <a:r>
              <a:rPr lang="en-US" sz="2000"/>
              <a:t>NASA-GSFC, Greenbelt, MD, USA (Chair)</a:t>
            </a:r>
          </a:p>
          <a:p>
            <a:pPr algn="ctr">
              <a:lnSpc>
                <a:spcPct val="70000"/>
              </a:lnSpc>
              <a:spcBef>
                <a:spcPct val="50000"/>
              </a:spcBef>
            </a:pPr>
            <a:r>
              <a:rPr lang="en-US" sz="2000" baseline="30000"/>
              <a:t>2</a:t>
            </a:r>
            <a:r>
              <a:rPr lang="en-US" sz="2000"/>
              <a:t>AER, Lexington, MA, USA (co-Chair)</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94680" y="-669727"/>
            <a:ext cx="8554641" cy="2321719"/>
          </a:xfrm>
        </p:spPr>
        <p:txBody>
          <a:bodyPr/>
          <a:lstStyle/>
          <a:p>
            <a:pPr algn="just" eaLnBrk="1" hangingPunct="1"/>
            <a:r>
              <a:rPr lang="en-US" sz="2500" b="1">
                <a:latin typeface="Comic Sans MS" pitchFamily="1" charset="0"/>
                <a:ea typeface="Comic Sans MS" pitchFamily="1" charset="0"/>
                <a:cs typeface="Comic Sans MS" pitchFamily="1" charset="0"/>
                <a:sym typeface="Comic Sans MS" pitchFamily="1" charset="0"/>
              </a:rPr>
              <a:t>Intercomparison of shortwave radiative transfer schemes in global aerosol modeling: Results from the AeroCom Radiative Transfer Experiment</a:t>
            </a:r>
            <a:endParaRPr lang="en-US" sz="2500" b="1">
              <a:latin typeface="Comic Sans MS" pitchFamily="1" charset="0"/>
              <a:ea typeface="ヒラギノ明朝 ProN W6" pitchFamily="1" charset="-128"/>
              <a:cs typeface="ヒラギノ明朝 ProN W6" pitchFamily="1" charset="-128"/>
              <a:sym typeface="Comic Sans MS" pitchFamily="1" charset="0"/>
            </a:endParaRPr>
          </a:p>
        </p:txBody>
      </p:sp>
      <p:sp>
        <p:nvSpPr>
          <p:cNvPr id="15362" name="Rectangle 2"/>
          <p:cNvSpPr>
            <a:spLocks noGrp="1" noChangeArrowheads="1"/>
          </p:cNvSpPr>
          <p:nvPr>
            <p:ph type="body" idx="1"/>
          </p:nvPr>
        </p:nvSpPr>
        <p:spPr>
          <a:xfrm>
            <a:off x="267891" y="1723430"/>
            <a:ext cx="8617148" cy="1660922"/>
          </a:xfrm>
        </p:spPr>
        <p:txBody>
          <a:bodyPr/>
          <a:lstStyle/>
          <a:p>
            <a:pPr marL="0" indent="0" algn="just"/>
            <a:r>
              <a:rPr lang="en-US" sz="1300">
                <a:latin typeface="Helvetica" pitchFamily="1" charset="0"/>
                <a:ea typeface="Helvetica" pitchFamily="1" charset="0"/>
                <a:cs typeface="Helvetica" pitchFamily="1" charset="0"/>
                <a:sym typeface="Helvetica" pitchFamily="1" charset="0"/>
              </a:rPr>
              <a:t>C. A. Randles</a:t>
            </a:r>
            <a:r>
              <a:rPr lang="en-US" sz="1300" baseline="32000">
                <a:latin typeface="Helvetica" pitchFamily="1" charset="0"/>
                <a:ea typeface="Helvetica" pitchFamily="1" charset="0"/>
                <a:cs typeface="Helvetica" pitchFamily="1" charset="0"/>
                <a:sym typeface="Helvetica" pitchFamily="1" charset="0"/>
              </a:rPr>
              <a:t>1,2</a:t>
            </a:r>
            <a:r>
              <a:rPr lang="en-US" sz="1300">
                <a:latin typeface="Helvetica" pitchFamily="1" charset="0"/>
                <a:ea typeface="Helvetica" pitchFamily="1" charset="0"/>
                <a:cs typeface="Helvetica" pitchFamily="1" charset="0"/>
                <a:sym typeface="Helvetica" pitchFamily="1" charset="0"/>
              </a:rPr>
              <a:t>, S. Kinne</a:t>
            </a:r>
            <a:r>
              <a:rPr lang="en-US" sz="1300" baseline="32000">
                <a:latin typeface="Helvetica" pitchFamily="1" charset="0"/>
                <a:ea typeface="Helvetica" pitchFamily="1" charset="0"/>
                <a:cs typeface="Helvetica" pitchFamily="1" charset="0"/>
                <a:sym typeface="Helvetica" pitchFamily="1" charset="0"/>
              </a:rPr>
              <a:t>3</a:t>
            </a:r>
            <a:r>
              <a:rPr lang="en-US" sz="1300">
                <a:latin typeface="Helvetica" pitchFamily="1" charset="0"/>
                <a:ea typeface="Helvetica" pitchFamily="1" charset="0"/>
                <a:cs typeface="Helvetica" pitchFamily="1" charset="0"/>
                <a:sym typeface="Helvetica" pitchFamily="1" charset="0"/>
              </a:rPr>
              <a:t>, G. Myhre</a:t>
            </a:r>
            <a:r>
              <a:rPr lang="en-US" sz="1300" baseline="32000">
                <a:latin typeface="Helvetica" pitchFamily="1" charset="0"/>
                <a:ea typeface="Helvetica" pitchFamily="1" charset="0"/>
                <a:cs typeface="Helvetica" pitchFamily="1" charset="0"/>
                <a:sym typeface="Helvetica" pitchFamily="1" charset="0"/>
              </a:rPr>
              <a:t>4</a:t>
            </a:r>
            <a:r>
              <a:rPr lang="en-US" sz="1300">
                <a:latin typeface="Helvetica" pitchFamily="1" charset="0"/>
                <a:ea typeface="Helvetica" pitchFamily="1" charset="0"/>
                <a:cs typeface="Helvetica" pitchFamily="1" charset="0"/>
                <a:sym typeface="Helvetica" pitchFamily="1" charset="0"/>
              </a:rPr>
              <a:t>, M. Schulz</a:t>
            </a:r>
            <a:r>
              <a:rPr lang="en-US" sz="1300" baseline="32000">
                <a:latin typeface="Helvetica" pitchFamily="1" charset="0"/>
                <a:ea typeface="Helvetica" pitchFamily="1" charset="0"/>
                <a:cs typeface="Helvetica" pitchFamily="1" charset="0"/>
                <a:sym typeface="Helvetica" pitchFamily="1" charset="0"/>
              </a:rPr>
              <a:t>5</a:t>
            </a:r>
            <a:r>
              <a:rPr lang="en-US" sz="1300">
                <a:latin typeface="Helvetica" pitchFamily="1" charset="0"/>
                <a:ea typeface="Helvetica" pitchFamily="1" charset="0"/>
                <a:cs typeface="Helvetica" pitchFamily="1" charset="0"/>
                <a:sym typeface="Helvetica" pitchFamily="1" charset="0"/>
              </a:rPr>
              <a:t>, P. Stier</a:t>
            </a:r>
            <a:r>
              <a:rPr lang="en-US" sz="1300" baseline="32000">
                <a:latin typeface="Helvetica" pitchFamily="1" charset="0"/>
                <a:ea typeface="Helvetica" pitchFamily="1" charset="0"/>
                <a:cs typeface="Helvetica" pitchFamily="1" charset="0"/>
                <a:sym typeface="Helvetica" pitchFamily="1" charset="0"/>
              </a:rPr>
              <a:t>6</a:t>
            </a:r>
            <a:r>
              <a:rPr lang="en-US" sz="1300">
                <a:latin typeface="Helvetica" pitchFamily="1" charset="0"/>
                <a:ea typeface="Helvetica" pitchFamily="1" charset="0"/>
                <a:cs typeface="Helvetica" pitchFamily="1" charset="0"/>
                <a:sym typeface="Helvetica" pitchFamily="1" charset="0"/>
              </a:rPr>
              <a:t>, J. Fischer</a:t>
            </a:r>
            <a:r>
              <a:rPr lang="en-US" sz="1300" baseline="32000">
                <a:latin typeface="Helvetica" pitchFamily="1" charset="0"/>
                <a:ea typeface="Helvetica" pitchFamily="1" charset="0"/>
                <a:cs typeface="Helvetica" pitchFamily="1" charset="0"/>
                <a:sym typeface="Helvetica" pitchFamily="1" charset="0"/>
              </a:rPr>
              <a:t>7</a:t>
            </a:r>
            <a:r>
              <a:rPr lang="en-US" sz="1300">
                <a:latin typeface="Helvetica" pitchFamily="1" charset="0"/>
                <a:ea typeface="Helvetica" pitchFamily="1" charset="0"/>
                <a:cs typeface="Helvetica" pitchFamily="1" charset="0"/>
                <a:sym typeface="Helvetica" pitchFamily="1" charset="0"/>
              </a:rPr>
              <a:t>, L. Doppler</a:t>
            </a:r>
            <a:r>
              <a:rPr lang="en-US" sz="1300" baseline="32000">
                <a:latin typeface="Helvetica" pitchFamily="1" charset="0"/>
                <a:ea typeface="Helvetica" pitchFamily="1" charset="0"/>
                <a:cs typeface="Helvetica" pitchFamily="1" charset="0"/>
                <a:sym typeface="Helvetica" pitchFamily="1" charset="0"/>
              </a:rPr>
              <a:t>7,8</a:t>
            </a:r>
            <a:r>
              <a:rPr lang="en-US" sz="1300">
                <a:latin typeface="Helvetica" pitchFamily="1" charset="0"/>
                <a:ea typeface="Helvetica" pitchFamily="1" charset="0"/>
                <a:cs typeface="Helvetica" pitchFamily="1" charset="0"/>
                <a:sym typeface="Helvetica" pitchFamily="1" charset="0"/>
              </a:rPr>
              <a:t>, E. Highwood</a:t>
            </a:r>
            <a:r>
              <a:rPr lang="en-US" sz="1300" baseline="32000">
                <a:latin typeface="Helvetica" pitchFamily="1" charset="0"/>
                <a:ea typeface="Helvetica" pitchFamily="1" charset="0"/>
                <a:cs typeface="Helvetica" pitchFamily="1" charset="0"/>
                <a:sym typeface="Helvetica" pitchFamily="1" charset="0"/>
              </a:rPr>
              <a:t>9</a:t>
            </a:r>
            <a:r>
              <a:rPr lang="en-US" sz="1300">
                <a:latin typeface="Helvetica" pitchFamily="1" charset="0"/>
                <a:ea typeface="Helvetica" pitchFamily="1" charset="0"/>
                <a:cs typeface="Helvetica" pitchFamily="1" charset="0"/>
                <a:sym typeface="Helvetica" pitchFamily="1" charset="0"/>
              </a:rPr>
              <a:t>, C. Ryder</a:t>
            </a:r>
            <a:r>
              <a:rPr lang="en-US" sz="1300" baseline="32000">
                <a:latin typeface="Helvetica" pitchFamily="1" charset="0"/>
                <a:ea typeface="Helvetica" pitchFamily="1" charset="0"/>
                <a:cs typeface="Helvetica" pitchFamily="1" charset="0"/>
                <a:sym typeface="Helvetica" pitchFamily="1" charset="0"/>
              </a:rPr>
              <a:t>9</a:t>
            </a:r>
            <a:r>
              <a:rPr lang="en-US" sz="1300">
                <a:latin typeface="Helvetica" pitchFamily="1" charset="0"/>
                <a:ea typeface="Helvetica" pitchFamily="1" charset="0"/>
                <a:cs typeface="Helvetica" pitchFamily="1" charset="0"/>
                <a:sym typeface="Helvetica" pitchFamily="1" charset="0"/>
              </a:rPr>
              <a:t>, B. Harris</a:t>
            </a:r>
            <a:r>
              <a:rPr lang="en-US" sz="1300" baseline="32000">
                <a:latin typeface="Helvetica" pitchFamily="1" charset="0"/>
                <a:ea typeface="Helvetica" pitchFamily="1" charset="0"/>
                <a:cs typeface="Helvetica" pitchFamily="1" charset="0"/>
                <a:sym typeface="Helvetica" pitchFamily="1" charset="0"/>
              </a:rPr>
              <a:t>9</a:t>
            </a:r>
            <a:r>
              <a:rPr lang="en-US" sz="1300">
                <a:latin typeface="Helvetica" pitchFamily="1" charset="0"/>
                <a:ea typeface="Helvetica" pitchFamily="1" charset="0"/>
                <a:cs typeface="Helvetica" pitchFamily="1" charset="0"/>
                <a:sym typeface="Helvetica" pitchFamily="1" charset="0"/>
              </a:rPr>
              <a:t>,  J. Huttunen</a:t>
            </a:r>
            <a:r>
              <a:rPr lang="en-US" sz="1300" baseline="32000">
                <a:latin typeface="Helvetica" pitchFamily="1" charset="0"/>
                <a:ea typeface="Helvetica" pitchFamily="1" charset="0"/>
                <a:cs typeface="Helvetica" pitchFamily="1" charset="0"/>
                <a:sym typeface="Helvetica" pitchFamily="1" charset="0"/>
              </a:rPr>
              <a:t>10</a:t>
            </a:r>
            <a:r>
              <a:rPr lang="en-US" sz="1300">
                <a:latin typeface="Helvetica" pitchFamily="1" charset="0"/>
                <a:ea typeface="Helvetica" pitchFamily="1" charset="0"/>
                <a:cs typeface="Helvetica" pitchFamily="1" charset="0"/>
                <a:sym typeface="Helvetica" pitchFamily="1" charset="0"/>
              </a:rPr>
              <a:t>,  Y. Ma</a:t>
            </a:r>
            <a:r>
              <a:rPr lang="en-US" sz="1300" baseline="32000">
                <a:latin typeface="Helvetica" pitchFamily="1" charset="0"/>
                <a:ea typeface="Helvetica" pitchFamily="1" charset="0"/>
                <a:cs typeface="Helvetica" pitchFamily="1" charset="0"/>
                <a:sym typeface="Helvetica" pitchFamily="1" charset="0"/>
              </a:rPr>
              <a:t>11</a:t>
            </a:r>
            <a:r>
              <a:rPr lang="en-US" sz="1300">
                <a:latin typeface="Helvetica" pitchFamily="1" charset="0"/>
                <a:ea typeface="Helvetica" pitchFamily="1" charset="0"/>
                <a:cs typeface="Helvetica" pitchFamily="1" charset="0"/>
                <a:sym typeface="Helvetica" pitchFamily="1" charset="0"/>
              </a:rPr>
              <a:t>, R. T. Pinker</a:t>
            </a:r>
            <a:r>
              <a:rPr lang="en-US" sz="1300" baseline="32000">
                <a:latin typeface="Helvetica" pitchFamily="1" charset="0"/>
                <a:ea typeface="Helvetica" pitchFamily="1" charset="0"/>
                <a:cs typeface="Helvetica" pitchFamily="1" charset="0"/>
                <a:sym typeface="Helvetica" pitchFamily="1" charset="0"/>
              </a:rPr>
              <a:t>11</a:t>
            </a:r>
            <a:r>
              <a:rPr lang="en-US" sz="1300">
                <a:latin typeface="Helvetica" pitchFamily="1" charset="0"/>
                <a:ea typeface="Helvetica" pitchFamily="1" charset="0"/>
                <a:cs typeface="Helvetica" pitchFamily="1" charset="0"/>
                <a:sym typeface="Helvetica" pitchFamily="1" charset="0"/>
              </a:rPr>
              <a:t>, B. Mayer</a:t>
            </a:r>
            <a:r>
              <a:rPr lang="en-US" sz="1300" baseline="32000">
                <a:latin typeface="Helvetica" pitchFamily="1" charset="0"/>
                <a:ea typeface="Helvetica" pitchFamily="1" charset="0"/>
                <a:cs typeface="Helvetica" pitchFamily="1" charset="0"/>
                <a:sym typeface="Helvetica" pitchFamily="1" charset="0"/>
              </a:rPr>
              <a:t>12</a:t>
            </a:r>
            <a:r>
              <a:rPr lang="en-US" sz="1300">
                <a:latin typeface="Helvetica" pitchFamily="1" charset="0"/>
                <a:ea typeface="Helvetica" pitchFamily="1" charset="0"/>
                <a:cs typeface="Helvetica" pitchFamily="1" charset="0"/>
                <a:sym typeface="Helvetica" pitchFamily="1" charset="0"/>
              </a:rPr>
              <a:t>, D. Neubauer</a:t>
            </a:r>
            <a:r>
              <a:rPr lang="en-US" sz="1300" baseline="32000">
                <a:latin typeface="Helvetica" pitchFamily="1" charset="0"/>
                <a:ea typeface="Helvetica" pitchFamily="1" charset="0"/>
                <a:cs typeface="Helvetica" pitchFamily="1" charset="0"/>
                <a:sym typeface="Helvetica" pitchFamily="1" charset="0"/>
              </a:rPr>
              <a:t>13,14</a:t>
            </a:r>
            <a:r>
              <a:rPr lang="en-US" sz="1300">
                <a:latin typeface="Helvetica" pitchFamily="1" charset="0"/>
                <a:ea typeface="Helvetica" pitchFamily="1" charset="0"/>
                <a:cs typeface="Helvetica" pitchFamily="1" charset="0"/>
                <a:sym typeface="Helvetica" pitchFamily="1" charset="0"/>
              </a:rPr>
              <a:t>, R. Hitzenberger</a:t>
            </a:r>
            <a:r>
              <a:rPr lang="en-US" sz="1300" baseline="32000">
                <a:latin typeface="Helvetica" pitchFamily="1" charset="0"/>
                <a:ea typeface="Helvetica" pitchFamily="1" charset="0"/>
                <a:cs typeface="Helvetica" pitchFamily="1" charset="0"/>
                <a:sym typeface="Helvetica" pitchFamily="1" charset="0"/>
              </a:rPr>
              <a:t>13,14</a:t>
            </a:r>
            <a:r>
              <a:rPr lang="en-US" sz="1300">
                <a:latin typeface="Helvetica" pitchFamily="1" charset="0"/>
                <a:ea typeface="Helvetica" pitchFamily="1" charset="0"/>
                <a:cs typeface="Helvetica" pitchFamily="1" charset="0"/>
                <a:sym typeface="Helvetica" pitchFamily="1" charset="0"/>
              </a:rPr>
              <a:t>, </a:t>
            </a:r>
            <a:r>
              <a:rPr lang="en-US" sz="1300" b="1" u="sng">
                <a:latin typeface="Helvetica" pitchFamily="1" charset="0"/>
                <a:ea typeface="Helvetica" pitchFamily="1" charset="0"/>
                <a:cs typeface="Helvetica" pitchFamily="1" charset="0"/>
                <a:sym typeface="Helvetica" pitchFamily="1" charset="0"/>
              </a:rPr>
              <a:t>L. Oreopoulos*</a:t>
            </a:r>
            <a:r>
              <a:rPr lang="en-US" sz="1300" b="1" u="sng" baseline="32000">
                <a:latin typeface="Helvetica" pitchFamily="1" charset="0"/>
                <a:ea typeface="Helvetica" pitchFamily="1" charset="0"/>
                <a:cs typeface="Helvetica" pitchFamily="1" charset="0"/>
                <a:sym typeface="Helvetica" pitchFamily="1" charset="0"/>
              </a:rPr>
              <a:t>15</a:t>
            </a:r>
            <a:r>
              <a:rPr lang="en-US" sz="1300">
                <a:latin typeface="Helvetica" pitchFamily="1" charset="0"/>
                <a:ea typeface="Helvetica" pitchFamily="1" charset="0"/>
                <a:cs typeface="Helvetica" pitchFamily="1" charset="0"/>
                <a:sym typeface="Helvetica" pitchFamily="1" charset="0"/>
              </a:rPr>
              <a:t>, D. Lee</a:t>
            </a:r>
            <a:r>
              <a:rPr lang="en-US" sz="1300" baseline="32000">
                <a:latin typeface="Helvetica" pitchFamily="1" charset="0"/>
                <a:ea typeface="Helvetica" pitchFamily="1" charset="0"/>
                <a:cs typeface="Helvetica" pitchFamily="1" charset="0"/>
                <a:sym typeface="Helvetica" pitchFamily="1" charset="0"/>
              </a:rPr>
              <a:t>15,16</a:t>
            </a:r>
            <a:r>
              <a:rPr lang="en-US" sz="1300">
                <a:latin typeface="Helvetica" pitchFamily="1" charset="0"/>
                <a:ea typeface="Helvetica" pitchFamily="1" charset="0"/>
                <a:cs typeface="Helvetica" pitchFamily="1" charset="0"/>
                <a:sym typeface="Helvetica" pitchFamily="1" charset="0"/>
              </a:rPr>
              <a:t>, G. Pitari</a:t>
            </a:r>
            <a:r>
              <a:rPr lang="en-US" sz="1300" baseline="32000">
                <a:latin typeface="Helvetica" pitchFamily="1" charset="0"/>
                <a:ea typeface="Helvetica" pitchFamily="1" charset="0"/>
                <a:cs typeface="Helvetica" pitchFamily="1" charset="0"/>
                <a:sym typeface="Helvetica" pitchFamily="1" charset="0"/>
              </a:rPr>
              <a:t>17</a:t>
            </a:r>
            <a:r>
              <a:rPr lang="en-US" sz="1300">
                <a:latin typeface="Helvetica" pitchFamily="1" charset="0"/>
                <a:ea typeface="Helvetica" pitchFamily="1" charset="0"/>
                <a:cs typeface="Helvetica" pitchFamily="1" charset="0"/>
                <a:sym typeface="Helvetica" pitchFamily="1" charset="0"/>
              </a:rPr>
              <a:t>, G. Di Genova</a:t>
            </a:r>
            <a:r>
              <a:rPr lang="en-US" sz="1300" baseline="32000">
                <a:latin typeface="Helvetica" pitchFamily="1" charset="0"/>
                <a:ea typeface="Helvetica" pitchFamily="1" charset="0"/>
                <a:cs typeface="Helvetica" pitchFamily="1" charset="0"/>
                <a:sym typeface="Helvetica" pitchFamily="1" charset="0"/>
              </a:rPr>
              <a:t>17,18</a:t>
            </a:r>
            <a:r>
              <a:rPr lang="en-US" sz="1300">
                <a:latin typeface="Helvetica" pitchFamily="1" charset="0"/>
                <a:ea typeface="Helvetica" pitchFamily="1" charset="0"/>
                <a:cs typeface="Helvetica" pitchFamily="1" charset="0"/>
                <a:sym typeface="Helvetica" pitchFamily="1" charset="0"/>
              </a:rPr>
              <a:t>, Fred G. Rose</a:t>
            </a:r>
            <a:r>
              <a:rPr lang="en-US" sz="1300" baseline="32000">
                <a:latin typeface="Helvetica" pitchFamily="1" charset="0"/>
                <a:ea typeface="Helvetica" pitchFamily="1" charset="0"/>
                <a:cs typeface="Helvetica" pitchFamily="1" charset="0"/>
                <a:sym typeface="Helvetica" pitchFamily="1" charset="0"/>
              </a:rPr>
              <a:t>19,20</a:t>
            </a:r>
            <a:r>
              <a:rPr lang="en-US" sz="1300">
                <a:latin typeface="Helvetica" pitchFamily="1" charset="0"/>
                <a:ea typeface="Helvetica" pitchFamily="1" charset="0"/>
                <a:cs typeface="Helvetica" pitchFamily="1" charset="0"/>
                <a:sym typeface="Helvetica" pitchFamily="1" charset="0"/>
              </a:rPr>
              <a:t>, S. Kato</a:t>
            </a:r>
            <a:r>
              <a:rPr lang="en-US" sz="1300" baseline="32000">
                <a:latin typeface="Helvetica" pitchFamily="1" charset="0"/>
                <a:ea typeface="Helvetica" pitchFamily="1" charset="0"/>
                <a:cs typeface="Helvetica" pitchFamily="1" charset="0"/>
                <a:sym typeface="Helvetica" pitchFamily="1" charset="0"/>
              </a:rPr>
              <a:t>20</a:t>
            </a:r>
            <a:r>
              <a:rPr lang="en-US" sz="1300">
                <a:latin typeface="Helvetica" pitchFamily="1" charset="0"/>
                <a:ea typeface="Helvetica" pitchFamily="1" charset="0"/>
                <a:cs typeface="Helvetica" pitchFamily="1" charset="0"/>
                <a:sym typeface="Helvetica" pitchFamily="1" charset="0"/>
              </a:rPr>
              <a:t>, S. T. Rumbold</a:t>
            </a:r>
            <a:r>
              <a:rPr lang="en-US" sz="1300" baseline="32000">
                <a:latin typeface="Helvetica" pitchFamily="1" charset="0"/>
                <a:ea typeface="Helvetica" pitchFamily="1" charset="0"/>
                <a:cs typeface="Helvetica" pitchFamily="1" charset="0"/>
                <a:sym typeface="Helvetica" pitchFamily="1" charset="0"/>
              </a:rPr>
              <a:t>21</a:t>
            </a:r>
            <a:r>
              <a:rPr lang="en-US" sz="1300">
                <a:latin typeface="Helvetica" pitchFamily="1" charset="0"/>
                <a:ea typeface="Helvetica" pitchFamily="1" charset="0"/>
                <a:cs typeface="Helvetica" pitchFamily="1" charset="0"/>
                <a:sym typeface="Helvetica" pitchFamily="1" charset="0"/>
              </a:rPr>
              <a:t>, I. Vardavas</a:t>
            </a:r>
            <a:r>
              <a:rPr lang="en-US" sz="1300" baseline="32000">
                <a:latin typeface="Helvetica" pitchFamily="1" charset="0"/>
                <a:ea typeface="Helvetica" pitchFamily="1" charset="0"/>
                <a:cs typeface="Helvetica" pitchFamily="1" charset="0"/>
                <a:sym typeface="Helvetica" pitchFamily="1" charset="0"/>
              </a:rPr>
              <a:t>22</a:t>
            </a:r>
            <a:r>
              <a:rPr lang="en-US" sz="1300">
                <a:latin typeface="Helvetica" pitchFamily="1" charset="0"/>
                <a:ea typeface="Helvetica" pitchFamily="1" charset="0"/>
                <a:cs typeface="Helvetica" pitchFamily="1" charset="0"/>
                <a:sym typeface="Helvetica" pitchFamily="1" charset="0"/>
              </a:rPr>
              <a:t>, N. Hatzianastassiou</a:t>
            </a:r>
            <a:r>
              <a:rPr lang="en-US" sz="1300" baseline="32000">
                <a:latin typeface="Helvetica" pitchFamily="1" charset="0"/>
                <a:ea typeface="Helvetica" pitchFamily="1" charset="0"/>
                <a:cs typeface="Helvetica" pitchFamily="1" charset="0"/>
                <a:sym typeface="Helvetica" pitchFamily="1" charset="0"/>
              </a:rPr>
              <a:t>23</a:t>
            </a:r>
            <a:r>
              <a:rPr lang="en-US" sz="1300">
                <a:latin typeface="Helvetica" pitchFamily="1" charset="0"/>
                <a:ea typeface="Helvetica" pitchFamily="1" charset="0"/>
                <a:cs typeface="Helvetica" pitchFamily="1" charset="0"/>
                <a:sym typeface="Helvetica" pitchFamily="1" charset="0"/>
              </a:rPr>
              <a:t>, C. Matsoukas</a:t>
            </a:r>
            <a:r>
              <a:rPr lang="en-US" sz="1300" baseline="32000">
                <a:latin typeface="Helvetica" pitchFamily="1" charset="0"/>
                <a:ea typeface="Helvetica" pitchFamily="1" charset="0"/>
                <a:cs typeface="Helvetica" pitchFamily="1" charset="0"/>
                <a:sym typeface="Helvetica" pitchFamily="1" charset="0"/>
              </a:rPr>
              <a:t>24</a:t>
            </a:r>
            <a:r>
              <a:rPr lang="en-US" sz="1300">
                <a:latin typeface="Helvetica" pitchFamily="1" charset="0"/>
                <a:ea typeface="Helvetica" pitchFamily="1" charset="0"/>
                <a:cs typeface="Helvetica" pitchFamily="1" charset="0"/>
                <a:sym typeface="Helvetica" pitchFamily="1" charset="0"/>
              </a:rPr>
              <a:t>, H. Yu</a:t>
            </a:r>
            <a:r>
              <a:rPr lang="en-US" sz="1300" baseline="32000">
                <a:latin typeface="Helvetica" pitchFamily="1" charset="0"/>
                <a:ea typeface="Helvetica" pitchFamily="1" charset="0"/>
                <a:cs typeface="Helvetica" pitchFamily="1" charset="0"/>
                <a:sym typeface="Helvetica" pitchFamily="1" charset="0"/>
              </a:rPr>
              <a:t>25,15</a:t>
            </a:r>
            <a:r>
              <a:rPr lang="en-US" sz="1300">
                <a:latin typeface="Helvetica" pitchFamily="1" charset="0"/>
                <a:ea typeface="Helvetica" pitchFamily="1" charset="0"/>
                <a:cs typeface="Helvetica" pitchFamily="1" charset="0"/>
                <a:sym typeface="Helvetica" pitchFamily="1" charset="0"/>
              </a:rPr>
              <a:t>, F. Zhang</a:t>
            </a:r>
            <a:r>
              <a:rPr lang="en-US" sz="1300" baseline="32000">
                <a:latin typeface="Helvetica" pitchFamily="1" charset="0"/>
                <a:ea typeface="Helvetica" pitchFamily="1" charset="0"/>
                <a:cs typeface="Helvetica" pitchFamily="1" charset="0"/>
                <a:sym typeface="Helvetica" pitchFamily="1" charset="0"/>
              </a:rPr>
              <a:t>25</a:t>
            </a:r>
            <a:r>
              <a:rPr lang="en-US" sz="1300">
                <a:latin typeface="Helvetica" pitchFamily="1" charset="0"/>
                <a:ea typeface="Helvetica" pitchFamily="1" charset="0"/>
                <a:cs typeface="Helvetica" pitchFamily="1" charset="0"/>
                <a:sym typeface="Helvetica" pitchFamily="1" charset="0"/>
              </a:rPr>
              <a:t>, H. Zhang</a:t>
            </a:r>
            <a:r>
              <a:rPr lang="en-US" sz="1300" baseline="32000">
                <a:latin typeface="Helvetica" pitchFamily="1" charset="0"/>
                <a:ea typeface="Helvetica" pitchFamily="1" charset="0"/>
                <a:cs typeface="Helvetica" pitchFamily="1" charset="0"/>
                <a:sym typeface="Helvetica" pitchFamily="1" charset="0"/>
              </a:rPr>
              <a:t>26</a:t>
            </a:r>
            <a:r>
              <a:rPr lang="en-US" sz="1300">
                <a:latin typeface="Helvetica" pitchFamily="1" charset="0"/>
                <a:ea typeface="Helvetica" pitchFamily="1" charset="0"/>
                <a:cs typeface="Helvetica" pitchFamily="1" charset="0"/>
                <a:sym typeface="Helvetica" pitchFamily="1" charset="0"/>
              </a:rPr>
              <a:t>, P. Lu</a:t>
            </a:r>
            <a:r>
              <a:rPr lang="en-US" sz="1300" baseline="32000">
                <a:latin typeface="Helvetica" pitchFamily="1" charset="0"/>
                <a:ea typeface="Helvetica" pitchFamily="1" charset="0"/>
                <a:cs typeface="Helvetica" pitchFamily="1" charset="0"/>
                <a:sym typeface="Helvetica" pitchFamily="1" charset="0"/>
              </a:rPr>
              <a:t>26</a:t>
            </a:r>
            <a:endParaRPr lang="en-US" sz="1300" baseline="32000">
              <a:latin typeface="Helvetica" pitchFamily="1" charset="0"/>
              <a:sym typeface="Helvetica" pitchFamily="1" charset="0"/>
            </a:endParaRPr>
          </a:p>
          <a:p>
            <a:pPr marL="0" indent="0"/>
            <a:endParaRPr lang="en-US" sz="1300">
              <a:latin typeface="Helvetica" pitchFamily="1" charset="0"/>
              <a:sym typeface="Helvetica" pitchFamily="1" charset="0"/>
            </a:endParaRPr>
          </a:p>
          <a:p>
            <a:pPr marL="0" indent="0"/>
            <a:r>
              <a:rPr lang="en-US" sz="1300">
                <a:latin typeface="Helvetica" pitchFamily="1" charset="0"/>
                <a:ea typeface="Helvetica" pitchFamily="1" charset="0"/>
                <a:cs typeface="Helvetica" pitchFamily="1" charset="0"/>
                <a:sym typeface="Helvetica" pitchFamily="1" charset="0"/>
              </a:rPr>
              <a:t>*Presenting Author: L. Oreopoulos</a:t>
            </a:r>
            <a:endParaRPr lang="en-US" sz="1300">
              <a:latin typeface="Helvetica" pitchFamily="1" charset="0"/>
              <a:sym typeface="Helvetica" pitchFamily="1" charset="0"/>
            </a:endParaRPr>
          </a:p>
        </p:txBody>
      </p:sp>
      <p:sp>
        <p:nvSpPr>
          <p:cNvPr id="15363" name="Rectangle 3"/>
          <p:cNvSpPr>
            <a:spLocks/>
          </p:cNvSpPr>
          <p:nvPr/>
        </p:nvSpPr>
        <p:spPr bwMode="auto">
          <a:xfrm>
            <a:off x="366117" y="3250406"/>
            <a:ext cx="8420695" cy="3321844"/>
          </a:xfrm>
          <a:prstGeom prst="rect">
            <a:avLst/>
          </a:prstGeom>
          <a:noFill/>
          <a:ln w="12700">
            <a:noFill/>
            <a:miter lim="800000"/>
            <a:headEnd/>
            <a:tailEnd/>
          </a:ln>
        </p:spPr>
        <p:txBody>
          <a:bodyPr lIns="0" tIns="0" rIns="0" bIns="0" anchor="ctr">
            <a:prstTxWarp prst="textNoShape">
              <a:avLst/>
            </a:prstTxWarp>
          </a:bodyPr>
          <a:lstStyle/>
          <a:p>
            <a:pPr algn="l"/>
            <a:r>
              <a:rPr lang="en-US" sz="800" baseline="32000">
                <a:latin typeface="Helvetica" pitchFamily="1" charset="0"/>
                <a:ea typeface="ＭＳ Ｐゴシック" pitchFamily="1" charset="-128"/>
                <a:cs typeface="ＭＳ Ｐゴシック" pitchFamily="1" charset="-128"/>
                <a:sym typeface="Helvetica" pitchFamily="1" charset="0"/>
              </a:rPr>
              <a:t>1</a:t>
            </a:r>
            <a:r>
              <a:rPr lang="en-US" sz="800">
                <a:latin typeface="Helvetica" pitchFamily="1" charset="0"/>
                <a:ea typeface="ＭＳ Ｐゴシック" pitchFamily="1" charset="-128"/>
                <a:cs typeface="ＭＳ Ｐゴシック" pitchFamily="1" charset="-128"/>
                <a:sym typeface="Helvetica" pitchFamily="1" charset="0"/>
              </a:rPr>
              <a:t>GESTAR/Morgan State University, Baltimore, Maryland, USA</a:t>
            </a:r>
          </a:p>
          <a:p>
            <a:pPr algn="l"/>
            <a:r>
              <a:rPr lang="en-US" sz="800" baseline="32000">
                <a:latin typeface="Helvetica" pitchFamily="1" charset="0"/>
                <a:ea typeface="ＭＳ Ｐゴシック" pitchFamily="1" charset="-128"/>
                <a:cs typeface="ＭＳ Ｐゴシック" pitchFamily="1" charset="-128"/>
                <a:sym typeface="Helvetica" pitchFamily="1" charset="0"/>
              </a:rPr>
              <a:t>2</a:t>
            </a:r>
            <a:r>
              <a:rPr lang="en-US" sz="800">
                <a:latin typeface="Helvetica" pitchFamily="1" charset="0"/>
                <a:ea typeface="ＭＳ Ｐゴシック" pitchFamily="1" charset="-128"/>
                <a:cs typeface="ＭＳ Ｐゴシック" pitchFamily="1" charset="-128"/>
                <a:sym typeface="Helvetica" pitchFamily="1" charset="0"/>
              </a:rPr>
              <a:t>NASA Goddard Space Flight Center (GSFC) Atmospheric Chemistry and Dynamics Lab, Greenbelt, MD, USA </a:t>
            </a:r>
          </a:p>
          <a:p>
            <a:pPr algn="l"/>
            <a:r>
              <a:rPr lang="en-US" sz="800" baseline="32000">
                <a:latin typeface="Helvetica" pitchFamily="1" charset="0"/>
                <a:ea typeface="ＭＳ Ｐゴシック" pitchFamily="1" charset="-128"/>
                <a:cs typeface="ＭＳ Ｐゴシック" pitchFamily="1" charset="-128"/>
                <a:sym typeface="Helvetica" pitchFamily="1" charset="0"/>
              </a:rPr>
              <a:t>3</a:t>
            </a:r>
            <a:r>
              <a:rPr lang="en-US" sz="800">
                <a:latin typeface="Helvetica" pitchFamily="1" charset="0"/>
                <a:ea typeface="ＭＳ Ｐゴシック" pitchFamily="1" charset="-128"/>
                <a:cs typeface="ＭＳ Ｐゴシック" pitchFamily="1" charset="-128"/>
                <a:sym typeface="Helvetica" pitchFamily="1" charset="0"/>
              </a:rPr>
              <a:t>Max Plank Institute for Meteorology, Hamburg, Germany</a:t>
            </a:r>
          </a:p>
          <a:p>
            <a:pPr algn="l"/>
            <a:r>
              <a:rPr lang="en-US" sz="800" baseline="32000">
                <a:latin typeface="Helvetica" pitchFamily="1" charset="0"/>
                <a:ea typeface="ＭＳ Ｐゴシック" pitchFamily="1" charset="-128"/>
                <a:cs typeface="ＭＳ Ｐゴシック" pitchFamily="1" charset="-128"/>
                <a:sym typeface="Helvetica" pitchFamily="1" charset="0"/>
              </a:rPr>
              <a:t>4</a:t>
            </a:r>
            <a:r>
              <a:rPr lang="en-US" sz="800">
                <a:latin typeface="Helvetica" pitchFamily="1" charset="0"/>
                <a:ea typeface="ＭＳ Ｐゴシック" pitchFamily="1" charset="-128"/>
                <a:cs typeface="ＭＳ Ｐゴシック" pitchFamily="1" charset="-128"/>
                <a:sym typeface="Helvetica" pitchFamily="1" charset="0"/>
              </a:rPr>
              <a:t>Center for International Climate and Environmental Research-Oslo (CICERO), Oslo, Norway</a:t>
            </a:r>
          </a:p>
          <a:p>
            <a:pPr algn="l"/>
            <a:r>
              <a:rPr lang="en-US" sz="800" baseline="32000">
                <a:latin typeface="Helvetica" pitchFamily="1" charset="0"/>
                <a:ea typeface="ＭＳ Ｐゴシック" pitchFamily="1" charset="-128"/>
                <a:cs typeface="ＭＳ Ｐゴシック" pitchFamily="1" charset="-128"/>
                <a:sym typeface="Helvetica" pitchFamily="1" charset="0"/>
              </a:rPr>
              <a:t>5</a:t>
            </a:r>
            <a:r>
              <a:rPr lang="en-US" sz="800">
                <a:latin typeface="Helvetica" pitchFamily="1" charset="0"/>
                <a:ea typeface="ＭＳ Ｐゴシック" pitchFamily="1" charset="-128"/>
                <a:cs typeface="ＭＳ Ｐゴシック" pitchFamily="1" charset="-128"/>
                <a:sym typeface="Helvetica" pitchFamily="1" charset="0"/>
              </a:rPr>
              <a:t>Meteorologisk Institutt, Oslo, Norway</a:t>
            </a:r>
            <a:endParaRPr lang="en-US" sz="800" baseline="32000">
              <a:latin typeface="Helvetica" pitchFamily="1" charset="0"/>
              <a:ea typeface="ＭＳ Ｐゴシック" pitchFamily="1" charset="-128"/>
              <a:cs typeface="ＭＳ Ｐゴシック" pitchFamily="1" charset="-128"/>
              <a:sym typeface="Helvetica" pitchFamily="1" charset="0"/>
            </a:endParaRPr>
          </a:p>
          <a:p>
            <a:pPr algn="l"/>
            <a:r>
              <a:rPr lang="en-US" sz="800">
                <a:latin typeface="Helvetica" pitchFamily="1" charset="0"/>
                <a:ea typeface="ＭＳ Ｐゴシック" pitchFamily="1" charset="-128"/>
                <a:cs typeface="ＭＳ Ｐゴシック" pitchFamily="1" charset="-128"/>
                <a:sym typeface="Helvetica" pitchFamily="1" charset="0"/>
              </a:rPr>
              <a:t>Department of Physics, University of Oxford, United Kingdom</a:t>
            </a:r>
          </a:p>
          <a:p>
            <a:pPr algn="l"/>
            <a:r>
              <a:rPr lang="en-US" sz="800" baseline="32000">
                <a:latin typeface="Helvetica" pitchFamily="1" charset="0"/>
                <a:ea typeface="ＭＳ Ｐゴシック" pitchFamily="1" charset="-128"/>
                <a:cs typeface="ＭＳ Ｐゴシック" pitchFamily="1" charset="-128"/>
                <a:sym typeface="Helvetica" pitchFamily="1" charset="0"/>
              </a:rPr>
              <a:t>7</a:t>
            </a:r>
            <a:r>
              <a:rPr lang="en-US" sz="800">
                <a:latin typeface="Helvetica" pitchFamily="1" charset="0"/>
                <a:ea typeface="ＭＳ Ｐゴシック" pitchFamily="1" charset="-128"/>
                <a:cs typeface="ＭＳ Ｐゴシック" pitchFamily="1" charset="-128"/>
                <a:sym typeface="Helvetica" pitchFamily="1" charset="0"/>
              </a:rPr>
              <a:t>Institut für Weltraumwissenschaften, Freie Universität, Berlin, Germany</a:t>
            </a:r>
            <a:r>
              <a:rPr lang="en-US" sz="800" baseline="32000">
                <a:latin typeface="Helvetica" pitchFamily="1" charset="0"/>
                <a:ea typeface="ＭＳ Ｐゴシック" pitchFamily="1" charset="-128"/>
                <a:cs typeface="ＭＳ Ｐゴシック" pitchFamily="1" charset="-128"/>
                <a:sym typeface="Helvetica" pitchFamily="1" charset="0"/>
              </a:rPr>
              <a:t>8</a:t>
            </a:r>
            <a:r>
              <a:rPr lang="en-US" sz="800">
                <a:latin typeface="Helvetica" pitchFamily="1" charset="0"/>
                <a:ea typeface="ＭＳ Ｐゴシック" pitchFamily="1" charset="-128"/>
                <a:cs typeface="ＭＳ Ｐゴシック" pitchFamily="1" charset="-128"/>
                <a:sym typeface="Helvetica" pitchFamily="1" charset="0"/>
              </a:rPr>
              <a:t>LATMOS-IPSL, Paris, France</a:t>
            </a:r>
          </a:p>
          <a:p>
            <a:pPr algn="l"/>
            <a:r>
              <a:rPr lang="en-US" sz="800" baseline="32000">
                <a:latin typeface="Helvetica" pitchFamily="1" charset="0"/>
                <a:ea typeface="ＭＳ Ｐゴシック" pitchFamily="1" charset="-128"/>
                <a:cs typeface="ＭＳ Ｐゴシック" pitchFamily="1" charset="-128"/>
                <a:sym typeface="Helvetica" pitchFamily="1" charset="0"/>
              </a:rPr>
              <a:t>9</a:t>
            </a:r>
            <a:r>
              <a:rPr lang="en-US" sz="800">
                <a:latin typeface="Helvetica" pitchFamily="1" charset="0"/>
                <a:ea typeface="ＭＳ Ｐゴシック" pitchFamily="1" charset="-128"/>
                <a:cs typeface="ＭＳ Ｐゴシック" pitchFamily="1" charset="-128"/>
                <a:sym typeface="Helvetica" pitchFamily="1" charset="0"/>
              </a:rPr>
              <a:t>Department of Meteorology, University of Reading, United Kingdom </a:t>
            </a:r>
          </a:p>
          <a:p>
            <a:pPr algn="l"/>
            <a:r>
              <a:rPr lang="en-US" sz="800" baseline="32000">
                <a:latin typeface="Helvetica" pitchFamily="1" charset="0"/>
                <a:ea typeface="ＭＳ Ｐゴシック" pitchFamily="1" charset="-128"/>
                <a:cs typeface="ＭＳ Ｐゴシック" pitchFamily="1" charset="-128"/>
                <a:sym typeface="Helvetica" pitchFamily="1" charset="0"/>
              </a:rPr>
              <a:t>10</a:t>
            </a:r>
            <a:r>
              <a:rPr lang="en-US" sz="800">
                <a:latin typeface="Helvetica" pitchFamily="1" charset="0"/>
                <a:ea typeface="ＭＳ Ｐゴシック" pitchFamily="1" charset="-128"/>
                <a:cs typeface="ＭＳ Ｐゴシック" pitchFamily="1" charset="-128"/>
                <a:sym typeface="Helvetica" pitchFamily="1" charset="0"/>
              </a:rPr>
              <a:t>Finnish Meteorological Institute, Kuopio, Finland  </a:t>
            </a:r>
          </a:p>
          <a:p>
            <a:pPr algn="l"/>
            <a:r>
              <a:rPr lang="en-US" sz="800" baseline="32000">
                <a:latin typeface="Helvetica" pitchFamily="1" charset="0"/>
                <a:ea typeface="ＭＳ Ｐゴシック" pitchFamily="1" charset="-128"/>
                <a:cs typeface="ＭＳ Ｐゴシック" pitchFamily="1" charset="-128"/>
                <a:sym typeface="Helvetica" pitchFamily="1" charset="0"/>
              </a:rPr>
              <a:t>11</a:t>
            </a:r>
            <a:r>
              <a:rPr lang="en-US" sz="800">
                <a:latin typeface="Helvetica" pitchFamily="1" charset="0"/>
                <a:ea typeface="ＭＳ Ｐゴシック" pitchFamily="1" charset="-128"/>
                <a:cs typeface="ＭＳ Ｐゴシック" pitchFamily="1" charset="-128"/>
                <a:sym typeface="Helvetica" pitchFamily="1" charset="0"/>
              </a:rPr>
              <a:t>Department of Meteorology, University of Maryland College Park, USA</a:t>
            </a:r>
          </a:p>
          <a:p>
            <a:pPr algn="l"/>
            <a:r>
              <a:rPr lang="en-US" sz="800" baseline="32000">
                <a:latin typeface="Helvetica" pitchFamily="1" charset="0"/>
                <a:ea typeface="ＭＳ Ｐゴシック" pitchFamily="1" charset="-128"/>
                <a:cs typeface="ＭＳ Ｐゴシック" pitchFamily="1" charset="-128"/>
                <a:sym typeface="Helvetica" pitchFamily="1" charset="0"/>
              </a:rPr>
              <a:t>12</a:t>
            </a:r>
            <a:r>
              <a:rPr lang="en-US" sz="800">
                <a:latin typeface="Helvetica" pitchFamily="1" charset="0"/>
                <a:ea typeface="ＭＳ Ｐゴシック" pitchFamily="1" charset="-128"/>
                <a:cs typeface="ＭＳ Ｐゴシック" pitchFamily="1" charset="-128"/>
                <a:sym typeface="Helvetica" pitchFamily="1" charset="0"/>
              </a:rPr>
              <a:t>Ludwig-Maximilians-Universitaet, Munich, Germany </a:t>
            </a:r>
          </a:p>
          <a:p>
            <a:pPr algn="l"/>
            <a:r>
              <a:rPr lang="en-US" sz="800" baseline="32000">
                <a:latin typeface="Helvetica" pitchFamily="1" charset="0"/>
                <a:ea typeface="ＭＳ Ｐゴシック" pitchFamily="1" charset="-128"/>
                <a:cs typeface="ＭＳ Ｐゴシック" pitchFamily="1" charset="-128"/>
                <a:sym typeface="Helvetica" pitchFamily="1" charset="0"/>
              </a:rPr>
              <a:t>13</a:t>
            </a:r>
            <a:r>
              <a:rPr lang="en-US" sz="800">
                <a:latin typeface="Helvetica" pitchFamily="1" charset="0"/>
                <a:ea typeface="ＭＳ Ｐゴシック" pitchFamily="1" charset="-128"/>
                <a:cs typeface="ＭＳ Ｐゴシック" pitchFamily="1" charset="-128"/>
                <a:sym typeface="Helvetica" pitchFamily="1" charset="0"/>
              </a:rPr>
              <a:t>Research Platform: ExoLife, University of Vienna, Austria</a:t>
            </a:r>
          </a:p>
          <a:p>
            <a:pPr algn="l"/>
            <a:r>
              <a:rPr lang="en-US" sz="800" baseline="32000">
                <a:latin typeface="Helvetica" pitchFamily="1" charset="0"/>
                <a:ea typeface="ＭＳ Ｐゴシック" pitchFamily="1" charset="-128"/>
                <a:cs typeface="ＭＳ Ｐゴシック" pitchFamily="1" charset="-128"/>
                <a:sym typeface="Helvetica" pitchFamily="1" charset="0"/>
              </a:rPr>
              <a:t>14</a:t>
            </a:r>
            <a:r>
              <a:rPr lang="en-US" sz="800">
                <a:latin typeface="Helvetica" pitchFamily="1" charset="0"/>
                <a:ea typeface="ＭＳ Ｐゴシック" pitchFamily="1" charset="-128"/>
                <a:cs typeface="ＭＳ Ｐゴシック" pitchFamily="1" charset="-128"/>
                <a:sym typeface="Helvetica" pitchFamily="1" charset="0"/>
              </a:rPr>
              <a:t>Faculty of Physics, University of Vienna, Austria</a:t>
            </a:r>
          </a:p>
          <a:p>
            <a:pPr algn="l"/>
            <a:r>
              <a:rPr lang="en-US" sz="800" baseline="32000">
                <a:latin typeface="Helvetica" pitchFamily="1" charset="0"/>
                <a:ea typeface="ＭＳ Ｐゴシック" pitchFamily="1" charset="-128"/>
                <a:cs typeface="ＭＳ Ｐゴシック" pitchFamily="1" charset="-128"/>
                <a:sym typeface="Helvetica" pitchFamily="1" charset="0"/>
              </a:rPr>
              <a:t>15</a:t>
            </a:r>
            <a:r>
              <a:rPr lang="en-US" sz="800">
                <a:latin typeface="Helvetica" pitchFamily="1" charset="0"/>
                <a:ea typeface="ＭＳ Ｐゴシック" pitchFamily="1" charset="-128"/>
                <a:cs typeface="ＭＳ Ｐゴシック" pitchFamily="1" charset="-128"/>
                <a:sym typeface="Helvetica" pitchFamily="1" charset="0"/>
              </a:rPr>
              <a:t>NASA GSFC Climate and Radiation Laboratory, Greenbelt, Maryland, USA</a:t>
            </a:r>
          </a:p>
          <a:p>
            <a:pPr algn="l"/>
            <a:r>
              <a:rPr lang="en-US" sz="800" baseline="32000">
                <a:latin typeface="Helvetica" pitchFamily="1" charset="0"/>
                <a:ea typeface="ＭＳ Ｐゴシック" pitchFamily="1" charset="-128"/>
                <a:cs typeface="ＭＳ Ｐゴシック" pitchFamily="1" charset="-128"/>
                <a:sym typeface="Helvetica" pitchFamily="1" charset="0"/>
              </a:rPr>
              <a:t>16</a:t>
            </a:r>
            <a:r>
              <a:rPr lang="en-US" sz="800">
                <a:latin typeface="Helvetica" pitchFamily="1" charset="0"/>
                <a:ea typeface="ＭＳ Ｐゴシック" pitchFamily="1" charset="-128"/>
                <a:cs typeface="ＭＳ Ｐゴシック" pitchFamily="1" charset="-128"/>
                <a:sym typeface="Helvetica" pitchFamily="1" charset="0"/>
              </a:rPr>
              <a:t>Seoul National University, Republic of Korea</a:t>
            </a:r>
          </a:p>
          <a:p>
            <a:pPr algn="l"/>
            <a:r>
              <a:rPr lang="en-US" sz="800" baseline="32000">
                <a:latin typeface="Helvetica" pitchFamily="1" charset="0"/>
                <a:ea typeface="ＭＳ Ｐゴシック" pitchFamily="1" charset="-128"/>
                <a:cs typeface="ＭＳ Ｐゴシック" pitchFamily="1" charset="-128"/>
                <a:sym typeface="Helvetica" pitchFamily="1" charset="0"/>
              </a:rPr>
              <a:t>17</a:t>
            </a:r>
            <a:r>
              <a:rPr lang="en-US" sz="800">
                <a:latin typeface="Helvetica" pitchFamily="1" charset="0"/>
                <a:ea typeface="ＭＳ Ｐゴシック" pitchFamily="1" charset="-128"/>
                <a:cs typeface="ＭＳ Ｐゴシック" pitchFamily="1" charset="-128"/>
                <a:sym typeface="Helvetica" pitchFamily="1" charset="0"/>
              </a:rPr>
              <a:t>Department of Physical and Chemical Sciences, University of L'Aquila, Italy </a:t>
            </a:r>
          </a:p>
          <a:p>
            <a:pPr algn="l"/>
            <a:r>
              <a:rPr lang="en-US" sz="800" baseline="32000">
                <a:latin typeface="Helvetica" pitchFamily="1" charset="0"/>
                <a:ea typeface="ＭＳ Ｐゴシック" pitchFamily="1" charset="-128"/>
                <a:cs typeface="ＭＳ Ｐゴシック" pitchFamily="1" charset="-128"/>
                <a:sym typeface="Helvetica" pitchFamily="1" charset="0"/>
              </a:rPr>
              <a:t>18</a:t>
            </a:r>
            <a:r>
              <a:rPr lang="en-US" sz="800">
                <a:latin typeface="Helvetica" pitchFamily="1" charset="0"/>
                <a:ea typeface="ＭＳ Ｐゴシック" pitchFamily="1" charset="-128"/>
                <a:cs typeface="ＭＳ Ｐゴシック" pitchFamily="1" charset="-128"/>
                <a:sym typeface="Helvetica" pitchFamily="1" charset="0"/>
              </a:rPr>
              <a:t>Space Academy Foundation, Fucino Space Center, Italy</a:t>
            </a:r>
          </a:p>
          <a:p>
            <a:pPr algn="l"/>
            <a:r>
              <a:rPr lang="en-US" sz="800" baseline="32000">
                <a:latin typeface="Helvetica" pitchFamily="1" charset="0"/>
                <a:ea typeface="ＭＳ Ｐゴシック" pitchFamily="1" charset="-128"/>
                <a:cs typeface="ＭＳ Ｐゴシック" pitchFamily="1" charset="-128"/>
                <a:sym typeface="Helvetica" pitchFamily="1" charset="0"/>
              </a:rPr>
              <a:t>19</a:t>
            </a:r>
            <a:r>
              <a:rPr lang="en-US" sz="800">
                <a:latin typeface="Helvetica" pitchFamily="1" charset="0"/>
                <a:ea typeface="ＭＳ Ｐゴシック" pitchFamily="1" charset="-128"/>
                <a:cs typeface="ＭＳ Ｐゴシック" pitchFamily="1" charset="-128"/>
                <a:sym typeface="Helvetica" pitchFamily="1" charset="0"/>
              </a:rPr>
              <a:t>SSAI, Hampton, VA, USA </a:t>
            </a:r>
            <a:r>
              <a:rPr lang="en-US" sz="800" baseline="32000">
                <a:latin typeface="Helvetica" pitchFamily="1" charset="0"/>
                <a:ea typeface="ＭＳ Ｐゴシック" pitchFamily="1" charset="-128"/>
                <a:cs typeface="ＭＳ Ｐゴシック" pitchFamily="1" charset="-128"/>
                <a:sym typeface="Helvetica" pitchFamily="1" charset="0"/>
              </a:rPr>
              <a:t>20</a:t>
            </a:r>
            <a:r>
              <a:rPr lang="en-US" sz="800">
                <a:latin typeface="Helvetica" pitchFamily="1" charset="0"/>
                <a:ea typeface="ＭＳ Ｐゴシック" pitchFamily="1" charset="-128"/>
                <a:cs typeface="ＭＳ Ｐゴシック" pitchFamily="1" charset="-128"/>
                <a:sym typeface="Helvetica" pitchFamily="1" charset="0"/>
              </a:rPr>
              <a:t>NASA Langley Research Center (LaRC), Hampton, Virginia, USA</a:t>
            </a:r>
          </a:p>
          <a:p>
            <a:pPr algn="l"/>
            <a:r>
              <a:rPr lang="en-US" sz="800" baseline="32000">
                <a:latin typeface="Helvetica" pitchFamily="1" charset="0"/>
                <a:ea typeface="ＭＳ Ｐゴシック" pitchFamily="1" charset="-128"/>
                <a:cs typeface="ＭＳ Ｐゴシック" pitchFamily="1" charset="-128"/>
                <a:sym typeface="Helvetica" pitchFamily="1" charset="0"/>
              </a:rPr>
              <a:t>21</a:t>
            </a:r>
            <a:r>
              <a:rPr lang="en-US" sz="800">
                <a:latin typeface="Helvetica" pitchFamily="1" charset="0"/>
                <a:ea typeface="ＭＳ Ｐゴシック" pitchFamily="1" charset="-128"/>
                <a:cs typeface="ＭＳ Ｐゴシック" pitchFamily="1" charset="-128"/>
                <a:sym typeface="Helvetica" pitchFamily="1" charset="0"/>
              </a:rPr>
              <a:t>UK Met Office (UKMO) Hadley Center, Exeter, United Kingdom</a:t>
            </a:r>
          </a:p>
          <a:p>
            <a:pPr algn="l"/>
            <a:r>
              <a:rPr lang="en-US" sz="800" baseline="32000">
                <a:latin typeface="Helvetica" pitchFamily="1" charset="0"/>
                <a:ea typeface="ＭＳ Ｐゴシック" pitchFamily="1" charset="-128"/>
                <a:cs typeface="ＭＳ Ｐゴシック" pitchFamily="1" charset="-128"/>
                <a:sym typeface="Helvetica" pitchFamily="1" charset="0"/>
              </a:rPr>
              <a:t>22</a:t>
            </a:r>
            <a:r>
              <a:rPr lang="en-US" sz="800">
                <a:latin typeface="Helvetica" pitchFamily="1" charset="0"/>
                <a:ea typeface="ＭＳ Ｐゴシック" pitchFamily="1" charset="-128"/>
                <a:cs typeface="ＭＳ Ｐゴシック" pitchFamily="1" charset="-128"/>
                <a:sym typeface="Helvetica" pitchFamily="1" charset="0"/>
              </a:rPr>
              <a:t>Department of Physics, University of Crete, Greece</a:t>
            </a:r>
          </a:p>
          <a:p>
            <a:pPr algn="l"/>
            <a:r>
              <a:rPr lang="en-US" sz="800" baseline="32000">
                <a:latin typeface="Helvetica" pitchFamily="1" charset="0"/>
                <a:ea typeface="ＭＳ Ｐゴシック" pitchFamily="1" charset="-128"/>
                <a:cs typeface="ＭＳ Ｐゴシック" pitchFamily="1" charset="-128"/>
                <a:sym typeface="Helvetica" pitchFamily="1" charset="0"/>
              </a:rPr>
              <a:t>23</a:t>
            </a:r>
            <a:r>
              <a:rPr lang="en-US" sz="800">
                <a:latin typeface="Helvetica" pitchFamily="1" charset="0"/>
                <a:ea typeface="ＭＳ Ｐゴシック" pitchFamily="1" charset="-128"/>
                <a:cs typeface="ＭＳ Ｐゴシック" pitchFamily="1" charset="-128"/>
                <a:sym typeface="Helvetica" pitchFamily="1" charset="0"/>
              </a:rPr>
              <a:t>Laboratory of Meteorology, Department of Physics, University of Ioannina, Greece</a:t>
            </a:r>
          </a:p>
          <a:p>
            <a:pPr algn="l"/>
            <a:r>
              <a:rPr lang="en-US" sz="800" baseline="32000">
                <a:latin typeface="Helvetica" pitchFamily="1" charset="0"/>
                <a:ea typeface="ＭＳ Ｐゴシック" pitchFamily="1" charset="-128"/>
                <a:cs typeface="ＭＳ Ｐゴシック" pitchFamily="1" charset="-128"/>
                <a:sym typeface="Helvetica" pitchFamily="1" charset="0"/>
              </a:rPr>
              <a:t>24</a:t>
            </a:r>
            <a:r>
              <a:rPr lang="en-US" sz="800">
                <a:latin typeface="Helvetica" pitchFamily="1" charset="0"/>
                <a:ea typeface="ＭＳ Ｐゴシック" pitchFamily="1" charset="-128"/>
                <a:cs typeface="ＭＳ Ｐゴシック" pitchFamily="1" charset="-128"/>
                <a:sym typeface="Helvetica" pitchFamily="1" charset="0"/>
              </a:rPr>
              <a:t>Department of Environment, University of the Aegean, Greece</a:t>
            </a:r>
          </a:p>
          <a:p>
            <a:pPr algn="l"/>
            <a:r>
              <a:rPr lang="en-US" sz="800" baseline="32000">
                <a:latin typeface="Helvetica" pitchFamily="1" charset="0"/>
                <a:ea typeface="ＭＳ Ｐゴシック" pitchFamily="1" charset="-128"/>
                <a:cs typeface="ＭＳ Ｐゴシック" pitchFamily="1" charset="-128"/>
                <a:sym typeface="Helvetica" pitchFamily="1" charset="0"/>
              </a:rPr>
              <a:t>25</a:t>
            </a:r>
            <a:r>
              <a:rPr lang="en-US" sz="800">
                <a:latin typeface="Helvetica" pitchFamily="1" charset="0"/>
                <a:ea typeface="ＭＳ Ｐゴシック" pitchFamily="1" charset="-128"/>
                <a:cs typeface="ＭＳ Ｐゴシック" pitchFamily="1" charset="-128"/>
                <a:sym typeface="Helvetica" pitchFamily="1" charset="0"/>
              </a:rPr>
              <a:t>Earth System Science Interdisciplinary Center (ESSIC), University of Maryland, College Park, Maryland, USA</a:t>
            </a:r>
          </a:p>
          <a:p>
            <a:pPr algn="l"/>
            <a:r>
              <a:rPr lang="en-US" sz="800" baseline="32000">
                <a:latin typeface="Helvetica" pitchFamily="1" charset="0"/>
                <a:ea typeface="ＭＳ Ｐゴシック" pitchFamily="1" charset="-128"/>
                <a:cs typeface="ＭＳ Ｐゴシック" pitchFamily="1" charset="-128"/>
                <a:sym typeface="Helvetica" pitchFamily="1" charset="0"/>
              </a:rPr>
              <a:t>26</a:t>
            </a:r>
            <a:r>
              <a:rPr lang="en-US" sz="800">
                <a:latin typeface="Helvetica" pitchFamily="1" charset="0"/>
                <a:ea typeface="ＭＳ Ｐゴシック" pitchFamily="1" charset="-128"/>
                <a:cs typeface="ＭＳ Ｐゴシック" pitchFamily="1" charset="-128"/>
                <a:sym typeface="Helvetica" pitchFamily="1" charset="0"/>
              </a:rPr>
              <a:t>Laboratory for Climate Studies, CMA, National Climate Center, Beijing, China</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770311" y="-23545"/>
            <a:ext cx="5612163" cy="707886"/>
          </a:xfrm>
          <a:prstGeom prst="rect">
            <a:avLst/>
          </a:prstGeom>
          <a:noFill/>
          <a:ln w="12700">
            <a:noFill/>
            <a:miter lim="800000"/>
            <a:headEnd/>
            <a:tailEnd/>
          </a:ln>
        </p:spPr>
        <p:txBody>
          <a:bodyPr wrap="none" lIns="0" tIns="0" rIns="0" bIns="0" anchor="ctr">
            <a:prstTxWarp prst="textNoShape">
              <a:avLst/>
            </a:prstTxWarp>
            <a:spAutoFit/>
          </a:bodyPr>
          <a:lstStyle/>
          <a:p>
            <a:r>
              <a:rPr lang="en-US" sz="4600">
                <a:latin typeface="Comic Sans MS" pitchFamily="1" charset="0"/>
                <a:ea typeface="ＭＳ Ｐゴシック" pitchFamily="1" charset="-128"/>
                <a:cs typeface="ＭＳ Ｐゴシック" pitchFamily="1" charset="-128"/>
                <a:sym typeface="Comic Sans MS" pitchFamily="1" charset="0"/>
              </a:rPr>
              <a:t>Participating Models</a:t>
            </a:r>
          </a:p>
        </p:txBody>
      </p:sp>
      <p:graphicFrame>
        <p:nvGraphicFramePr>
          <p:cNvPr id="16386" name="Group 2"/>
          <p:cNvGraphicFramePr>
            <a:graphicFrameLocks noGrp="1"/>
          </p:cNvGraphicFramePr>
          <p:nvPr/>
        </p:nvGraphicFramePr>
        <p:xfrm>
          <a:off x="71438" y="766837"/>
          <a:ext cx="5776392" cy="6024192"/>
        </p:xfrm>
        <a:graphic>
          <a:graphicData uri="http://schemas.openxmlformats.org/drawingml/2006/table">
            <a:tbl>
              <a:tblPr/>
              <a:tblGrid>
                <a:gridCol w="495598"/>
                <a:gridCol w="978917"/>
                <a:gridCol w="1698873"/>
                <a:gridCol w="1602879"/>
                <a:gridCol w="1000125"/>
              </a:tblGrid>
              <a:tr h="81260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11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Model</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9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Name</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9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Multiple-Scattering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9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Gaseous Transmission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9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Prescribed (P) or Direct Effect (D) AeroCom Experiment?</a:t>
                      </a:r>
                    </a:p>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900" b="1"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1</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GENLN2-DISORT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16-stream 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Line-by-line,  0.02 cm</a:t>
                      </a:r>
                      <a:r>
                        <a:rPr kumimoji="0" lang="en-US" sz="700" b="0" i="0" u="none" strike="noStrike" cap="none" normalizeH="0" baseline="3200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RFM DISORT (RFMD)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4-stream 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Line-by-line,  1 cm</a:t>
                      </a:r>
                      <a:r>
                        <a:rPr kumimoji="0" lang="en-US" sz="700" b="0" i="0" u="none" strike="noStrike" cap="none" normalizeH="0" baseline="32000">
                          <a:ln>
                            <a:noFill/>
                          </a:ln>
                          <a:solidFill>
                            <a:srgbClr val="FF0000"/>
                          </a:solidFill>
                          <a:effectLst/>
                          <a:latin typeface="Gill Sans" pitchFamily="1" charset="0"/>
                          <a:ea typeface="ヒラギノ角ゴ ProN W3" pitchFamily="1" charset="-128"/>
                          <a:cs typeface="ヒラギノ角ゴ ProN W3" pitchFamily="1" charset="-128"/>
                          <a:sym typeface="Gill Sans" pitchFamily="1" charset="0"/>
                        </a:rPr>
                        <a:t>-2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3</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Oslo-DISORT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8-stream 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 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4</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UNIVIE-Streamer</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8-stream 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5</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FMI-libRadtran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8-stream DISORT2 + δ-M scaling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6</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LMU-libRadtran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6-stream DISORT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7</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GSFC-FLG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4-stream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8</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CAR-FLG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4-stream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9</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LaRC-FL</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10</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CAR-RRTMG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 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11</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RRTMG-SW</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 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LMU-2stream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MIP-2stream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14</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CAR-GSFC</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 + adding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P, 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15</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BCC-RAD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16</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CAR-CCCMA</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 + adding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17</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UMD-SRB</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18</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ES96-6</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2-stream PIFM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19</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ES96-220</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2-stream PIFM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20</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ES96-6-D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PIFM w/δ-rescaling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21</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ES96-220-D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PIFM w/δ-rescaling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UKMO-HadGEM2</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PIFM w/δ-rescaling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D</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23</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CAR-CAWCR</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24</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CAR-CAM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25</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ULAQ</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26</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FORTH</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27</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CAR-GFDL</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sym typeface="Gill Sans" pitchFamily="1" charset="0"/>
                        </a:rPr>
                        <a:t>2-stream δ-Eddington + adding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ESFT</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28</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MPI-MOM</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10-stream Matrix-Operator adding-doubling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correlated-k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797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29</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MOMO</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Matrix-Operator adding-doubling</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r>
                        <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non-correlated-</a:t>
                      </a:r>
                      <a:r>
                        <a:rPr kumimoji="0" lang="en-US" sz="700" b="0" i="1"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rPr>
                        <a:t>k</a:t>
                      </a: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1" charset="0"/>
                        <a:buNone/>
                        <a:tabLst>
                          <a:tab pos="914400" algn="l"/>
                        </a:tabLst>
                      </a:pPr>
                      <a:endParaRPr kumimoji="0" lang="en-US" sz="700" b="0" i="0" u="none" strike="noStrike" cap="none" normalizeH="0" baseline="0">
                        <a:ln>
                          <a:noFill/>
                        </a:ln>
                        <a:solidFill>
                          <a:schemeClr val="tx1"/>
                        </a:solidFill>
                        <a:effectLst/>
                        <a:latin typeface="Gill Sans" pitchFamily="1" charset="0"/>
                        <a:ea typeface="ヒラギノ角ゴ ProN W3" pitchFamily="1" charset="-128"/>
                        <a:cs typeface="ヒラギノ角ゴ ProN W3" pitchFamily="1" charset="-128"/>
                        <a:sym typeface="Gill Sans" pitchFamily="1" charset="0"/>
                      </a:endParaRPr>
                    </a:p>
                  </a:txBody>
                  <a:tcPr marL="35719" marR="35719" marT="35719" marB="3571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574" name="Rectangle 488"/>
          <p:cNvSpPr>
            <a:spLocks/>
          </p:cNvSpPr>
          <p:nvPr/>
        </p:nvSpPr>
        <p:spPr bwMode="auto">
          <a:xfrm>
            <a:off x="5911453" y="734467"/>
            <a:ext cx="3232547" cy="5962799"/>
          </a:xfrm>
          <a:prstGeom prst="rect">
            <a:avLst/>
          </a:prstGeom>
          <a:noFill/>
          <a:ln w="12700">
            <a:noFill/>
            <a:miter lim="800000"/>
            <a:headEnd/>
            <a:tailEnd/>
          </a:ln>
        </p:spPr>
        <p:txBody>
          <a:bodyPr lIns="0" tIns="0" rIns="0" bIns="0" anchor="ctr">
            <a:prstTxWarp prst="textNoShape">
              <a:avLst/>
            </a:prstTxWarp>
          </a:bodyPr>
          <a:lstStyle/>
          <a:p>
            <a:pPr algn="l">
              <a:buSzPct val="125000"/>
              <a:buFont typeface="Gill Sans" pitchFamily="1" charset="0"/>
              <a:buChar char="•"/>
            </a:pPr>
            <a:r>
              <a:rPr lang="en-US" sz="2200">
                <a:ea typeface="ＭＳ Ｐゴシック" pitchFamily="1" charset="-128"/>
                <a:cs typeface="ＭＳ Ｐゴシック" pitchFamily="1" charset="-128"/>
              </a:rPr>
              <a:t> </a:t>
            </a:r>
            <a:r>
              <a:rPr lang="en-US" sz="2200" u="sng">
                <a:ea typeface="ＭＳ Ｐゴシック" pitchFamily="1" charset="-128"/>
                <a:cs typeface="ＭＳ Ｐゴシック" pitchFamily="1" charset="-128"/>
              </a:rPr>
              <a:t>29 Participating models!!!</a:t>
            </a:r>
          </a:p>
          <a:p>
            <a:pPr algn="l">
              <a:buSzPct val="125000"/>
              <a:buFont typeface="Gill Sans" pitchFamily="1" charset="0"/>
              <a:buChar char="•"/>
            </a:pPr>
            <a:r>
              <a:rPr lang="en-US" sz="1700">
                <a:ea typeface="ＭＳ Ｐゴシック" pitchFamily="1" charset="-128"/>
                <a:cs typeface="ＭＳ Ｐゴシック" pitchFamily="1" charset="-128"/>
              </a:rPr>
              <a:t> 2 line-by-line (LBL) benchmarks </a:t>
            </a:r>
          </a:p>
          <a:p>
            <a:pPr algn="l">
              <a:buSzPct val="125000"/>
              <a:buFont typeface="Gill Sans" pitchFamily="1" charset="0"/>
              <a:buChar char="•"/>
            </a:pPr>
            <a:r>
              <a:rPr lang="en-US" sz="1700">
                <a:ea typeface="ＭＳ Ｐゴシック" pitchFamily="1" charset="-128"/>
                <a:cs typeface="ＭＳ Ｐゴシック" pitchFamily="1" charset="-128"/>
              </a:rPr>
              <a:t> </a:t>
            </a:r>
            <a:r>
              <a:rPr lang="en-US" sz="1700" u="sng">
                <a:ea typeface="ＭＳ Ｐゴシック" pitchFamily="1" charset="-128"/>
                <a:cs typeface="ＭＳ Ｐゴシック" pitchFamily="1" charset="-128"/>
              </a:rPr>
              <a:t>Multiple Scattering:</a:t>
            </a:r>
          </a:p>
          <a:p>
            <a:pPr marL="482186" lvl="1">
              <a:buSzPct val="125000"/>
              <a:buFont typeface="Gill Sans" pitchFamily="1" charset="0"/>
              <a:buChar char="•"/>
            </a:pPr>
            <a:r>
              <a:rPr lang="en-US" sz="1700">
                <a:ea typeface="ＭＳ Ｐゴシック" pitchFamily="1" charset="-128"/>
                <a:cs typeface="ＭＳ Ｐゴシック" pitchFamily="1" charset="-128"/>
              </a:rPr>
              <a:t> 10 codes (including LBL) have &gt; 2 streams</a:t>
            </a:r>
          </a:p>
          <a:p>
            <a:pPr marL="482186" lvl="1">
              <a:buSzPct val="125000"/>
              <a:buFont typeface="Gill Sans" pitchFamily="1" charset="0"/>
              <a:buChar char="•"/>
            </a:pPr>
            <a:r>
              <a:rPr lang="en-US" sz="1700">
                <a:ea typeface="ＭＳ Ｐゴシック" pitchFamily="1" charset="-128"/>
                <a:cs typeface="ＭＳ Ｐゴシック" pitchFamily="1" charset="-128"/>
              </a:rPr>
              <a:t> 6 codes use discrete ordinate method (DISORT) </a:t>
            </a:r>
          </a:p>
          <a:p>
            <a:pPr marL="482186" lvl="1">
              <a:buSzPct val="125000"/>
              <a:buFont typeface="Gill Sans" pitchFamily="1" charset="0"/>
              <a:buChar char="•"/>
            </a:pPr>
            <a:r>
              <a:rPr lang="en-US" sz="1700">
                <a:ea typeface="ＭＳ Ｐゴシック" pitchFamily="1" charset="-128"/>
                <a:cs typeface="ＭＳ Ｐゴシック" pitchFamily="1" charset="-128"/>
              </a:rPr>
              <a:t> 21 use some variant of delta Eddington (δ-Eddington)</a:t>
            </a:r>
          </a:p>
          <a:p>
            <a:pPr marL="482186" lvl="1">
              <a:buSzPct val="125000"/>
              <a:buFont typeface="Gill Sans" pitchFamily="1" charset="0"/>
              <a:buChar char="•"/>
            </a:pPr>
            <a:r>
              <a:rPr lang="en-US" sz="1700">
                <a:ea typeface="ＭＳ Ｐゴシック" pitchFamily="1" charset="-128"/>
                <a:cs typeface="ＭＳ Ｐゴシック" pitchFamily="1" charset="-128"/>
              </a:rPr>
              <a:t> 2 use matrix operator method (MOM)</a:t>
            </a:r>
          </a:p>
          <a:p>
            <a:pPr algn="l">
              <a:buSzPct val="125000"/>
              <a:buFont typeface="Gill Sans" pitchFamily="1" charset="0"/>
              <a:buChar char="•"/>
            </a:pPr>
            <a:r>
              <a:rPr lang="en-US" sz="1700">
                <a:ea typeface="ＭＳ Ｐゴシック" pitchFamily="1" charset="-128"/>
                <a:cs typeface="ＭＳ Ｐゴシック" pitchFamily="1" charset="-128"/>
              </a:rPr>
              <a:t> </a:t>
            </a:r>
            <a:r>
              <a:rPr lang="en-US" sz="1700" u="sng">
                <a:ea typeface="ＭＳ Ｐゴシック" pitchFamily="1" charset="-128"/>
                <a:cs typeface="ＭＳ Ｐゴシック" pitchFamily="1" charset="-128"/>
              </a:rPr>
              <a:t>Gaseous Transmission:</a:t>
            </a:r>
            <a:endParaRPr lang="en-US" sz="1700">
              <a:ea typeface="ＭＳ Ｐゴシック" pitchFamily="1" charset="-128"/>
              <a:cs typeface="ＭＳ Ｐゴシック" pitchFamily="1" charset="-128"/>
            </a:endParaRPr>
          </a:p>
          <a:p>
            <a:pPr marL="482186" lvl="1">
              <a:buSzPct val="125000"/>
              <a:buFont typeface="Gill Sans" pitchFamily="1" charset="0"/>
              <a:buChar char="•"/>
            </a:pPr>
            <a:r>
              <a:rPr lang="en-US" sz="1700">
                <a:ea typeface="ＭＳ Ｐゴシック" pitchFamily="1" charset="-128"/>
                <a:cs typeface="ＭＳ Ｐゴシック" pitchFamily="1" charset="-128"/>
              </a:rPr>
              <a:t> 9 codes use exponential sum fit transmission (ESFT)</a:t>
            </a:r>
          </a:p>
          <a:p>
            <a:pPr marL="482186" lvl="1">
              <a:buSzPct val="125000"/>
              <a:buFont typeface="Gill Sans" pitchFamily="1" charset="0"/>
              <a:buChar char="•"/>
            </a:pPr>
            <a:r>
              <a:rPr lang="en-US" sz="1700">
                <a:ea typeface="ＭＳ Ｐゴシック" pitchFamily="1" charset="-128"/>
                <a:cs typeface="ＭＳ Ｐゴシック" pitchFamily="1" charset="-128"/>
              </a:rPr>
              <a:t>16 use correlated-k</a:t>
            </a:r>
          </a:p>
          <a:p>
            <a:pPr marL="482186" lvl="1">
              <a:buSzPct val="125000"/>
              <a:buFont typeface="Gill Sans" pitchFamily="1" charset="0"/>
              <a:buChar char="•"/>
            </a:pPr>
            <a:r>
              <a:rPr lang="en-US" sz="1700">
                <a:ea typeface="ＭＳ Ｐゴシック" pitchFamily="1" charset="-128"/>
                <a:cs typeface="ＭＳ Ｐゴシック" pitchFamily="1" charset="-128"/>
              </a:rPr>
              <a:t> 1 uses non-correlated k</a:t>
            </a:r>
          </a:p>
          <a:p>
            <a:pPr algn="l">
              <a:buSzPct val="125000"/>
              <a:buFont typeface="Gill Sans" pitchFamily="1" charset="0"/>
              <a:buChar char="•"/>
            </a:pPr>
            <a:r>
              <a:rPr lang="en-US" sz="1700">
                <a:ea typeface="ＭＳ Ｐゴシック" pitchFamily="1" charset="-128"/>
                <a:cs typeface="ＭＳ Ｐゴシック" pitchFamily="1" charset="-128"/>
              </a:rPr>
              <a:t> Relationship to other AeroCom experiments:</a:t>
            </a:r>
          </a:p>
          <a:p>
            <a:pPr algn="l">
              <a:buSzPct val="125000"/>
              <a:buFont typeface="Gill Sans" pitchFamily="1" charset="0"/>
              <a:buChar char="•"/>
            </a:pPr>
            <a:r>
              <a:rPr lang="en-US" sz="1700">
                <a:ea typeface="ＭＳ Ｐゴシック" pitchFamily="1" charset="-128"/>
                <a:cs typeface="ＭＳ Ｐゴシック" pitchFamily="1" charset="-128"/>
              </a:rPr>
              <a:t> 5 codes also used in AeroCom Prescribed Experiment (Stier et al., 2012)</a:t>
            </a:r>
          </a:p>
          <a:p>
            <a:pPr algn="l">
              <a:buSzPct val="125000"/>
              <a:buFont typeface="Gill Sans" pitchFamily="1" charset="0"/>
              <a:buChar char="•"/>
            </a:pPr>
            <a:r>
              <a:rPr lang="en-US" sz="1700">
                <a:ea typeface="ＭＳ Ｐゴシック" pitchFamily="1" charset="-128"/>
                <a:cs typeface="ＭＳ Ｐゴシック" pitchFamily="1" charset="-128"/>
              </a:rPr>
              <a:t> 5 codes also used in AeroCom Direct Effect Experiment (Myhre et al., 2012)</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98227" y="767953"/>
            <a:ext cx="4393406" cy="5938242"/>
          </a:xfrm>
          <a:prstGeom prst="rect">
            <a:avLst/>
          </a:prstGeom>
          <a:noFill/>
          <a:ln w="12700">
            <a:noFill/>
            <a:miter lim="800000"/>
            <a:headEnd/>
            <a:tailEnd/>
          </a:ln>
        </p:spPr>
        <p:txBody>
          <a:bodyPr lIns="0" tIns="0" rIns="0" bIns="0" anchor="ctr">
            <a:prstTxWarp prst="textNoShape">
              <a:avLst/>
            </a:prstTxWarp>
          </a:bodyPr>
          <a:lstStyle/>
          <a:p>
            <a:pPr algn="just">
              <a:buSzPct val="125000"/>
              <a:buFont typeface="Gill Sans" pitchFamily="1" charset="0"/>
              <a:buChar char="•"/>
            </a:pPr>
            <a:r>
              <a:rPr lang="en-US" sz="2000">
                <a:ea typeface="ＭＳ Ｐゴシック" pitchFamily="1" charset="-128"/>
                <a:cs typeface="ＭＳ Ｐゴシック" pitchFamily="1" charset="-128"/>
              </a:rPr>
              <a:t> Three Radiative Transfer Scheme tests for Rayleigh atmosphere, purely scattering aerosols, and more absorbing aerosols (Table 1).  Prescribed aerosol properties and AFGL (SAW and TROP) O</a:t>
            </a:r>
            <a:r>
              <a:rPr lang="en-US" sz="2000" baseline="-6000">
                <a:ea typeface="ＭＳ Ｐゴシック" pitchFamily="1" charset="-128"/>
                <a:cs typeface="ＭＳ Ｐゴシック" pitchFamily="1" charset="-128"/>
              </a:rPr>
              <a:t>3</a:t>
            </a:r>
            <a:r>
              <a:rPr lang="en-US" sz="2000">
                <a:ea typeface="ＭＳ Ｐゴシック" pitchFamily="1" charset="-128"/>
                <a:cs typeface="ＭＳ Ｐゴシック" pitchFamily="1" charset="-128"/>
              </a:rPr>
              <a:t> and H</a:t>
            </a:r>
            <a:r>
              <a:rPr lang="en-US" sz="2000" baseline="-6000">
                <a:ea typeface="ＭＳ Ｐゴシック" pitchFamily="1" charset="-128"/>
                <a:cs typeface="ＭＳ Ｐゴシック" pitchFamily="1" charset="-128"/>
              </a:rPr>
              <a:t>2</a:t>
            </a:r>
            <a:r>
              <a:rPr lang="en-US" sz="2000">
                <a:ea typeface="ＭＳ Ｐゴシック" pitchFamily="1" charset="-128"/>
                <a:cs typeface="ＭＳ Ｐゴシック" pitchFamily="1" charset="-128"/>
              </a:rPr>
              <a:t>O profiles.</a:t>
            </a:r>
          </a:p>
          <a:p>
            <a:pPr algn="just"/>
            <a:endParaRPr lang="en-US" sz="2000">
              <a:ea typeface="ＭＳ Ｐゴシック" pitchFamily="1" charset="-128"/>
              <a:cs typeface="ＭＳ Ｐゴシック" pitchFamily="1" charset="-128"/>
            </a:endParaRPr>
          </a:p>
          <a:p>
            <a:pPr algn="just">
              <a:lnSpc>
                <a:spcPct val="50000"/>
              </a:lnSpc>
              <a:buSzPct val="125000"/>
              <a:buFont typeface="Gill Sans" pitchFamily="1" charset="0"/>
              <a:buChar char="•"/>
            </a:pPr>
            <a:r>
              <a:rPr lang="en-US" sz="2100">
                <a:ea typeface="ＭＳ Ｐゴシック" pitchFamily="1" charset="-128"/>
                <a:cs typeface="ＭＳ Ｐゴシック" pitchFamily="1" charset="-128"/>
              </a:rPr>
              <a:t> Requested Fields (30° and 75° SZA)</a:t>
            </a:r>
          </a:p>
          <a:p>
            <a:pPr algn="just">
              <a:buSzPct val="125000"/>
              <a:buFont typeface="Gill Sans" pitchFamily="1" charset="0"/>
              <a:buChar char="•"/>
            </a:pPr>
            <a:r>
              <a:rPr lang="en-US" sz="1700">
                <a:ea typeface="ＭＳ Ｐゴシック" pitchFamily="1" charset="-128"/>
                <a:cs typeface="ＭＳ Ｐゴシック" pitchFamily="1" charset="-128"/>
              </a:rPr>
              <a:t> Broadband (0.2 - 4.0 μm) total (direct + diffuse) down at surface.</a:t>
            </a:r>
          </a:p>
          <a:p>
            <a:pPr algn="just">
              <a:buSzPct val="125000"/>
              <a:buFont typeface="Gill Sans" pitchFamily="1" charset="0"/>
              <a:buChar char="•"/>
            </a:pPr>
            <a:r>
              <a:rPr lang="en-US" sz="1700">
                <a:ea typeface="ＭＳ Ｐゴシック" pitchFamily="1" charset="-128"/>
                <a:cs typeface="ＭＳ Ｐゴシック" pitchFamily="1" charset="-128"/>
              </a:rPr>
              <a:t> Broadband diffuse down at surface.</a:t>
            </a:r>
          </a:p>
          <a:p>
            <a:pPr algn="just">
              <a:buSzPct val="125000"/>
              <a:buFont typeface="Gill Sans" pitchFamily="1" charset="0"/>
              <a:buChar char="•"/>
            </a:pPr>
            <a:r>
              <a:rPr lang="en-US" sz="1700">
                <a:ea typeface="ＭＳ Ｐゴシック" pitchFamily="1" charset="-128"/>
                <a:cs typeface="ＭＳ Ｐゴシック" pitchFamily="1" charset="-128"/>
              </a:rPr>
              <a:t> UV-VIS (0.2-0.7 μm) total down at surface.</a:t>
            </a:r>
          </a:p>
          <a:p>
            <a:pPr algn="just">
              <a:buSzPct val="125000"/>
              <a:buFont typeface="Gill Sans" pitchFamily="1" charset="0"/>
              <a:buChar char="•"/>
            </a:pPr>
            <a:r>
              <a:rPr lang="en-US" sz="1700">
                <a:ea typeface="ＭＳ Ｐゴシック" pitchFamily="1" charset="-128"/>
                <a:cs typeface="ＭＳ Ｐゴシック" pitchFamily="1" charset="-128"/>
              </a:rPr>
              <a:t> Broadband up at TOA.</a:t>
            </a:r>
          </a:p>
          <a:p>
            <a:pPr algn="just">
              <a:buSzPct val="125000"/>
              <a:buFont typeface="Gill Sans" pitchFamily="1" charset="0"/>
              <a:buChar char="•"/>
            </a:pPr>
            <a:r>
              <a:rPr lang="en-US" sz="1700">
                <a:ea typeface="ＭＳ Ｐゴシック" pitchFamily="1" charset="-128"/>
                <a:cs typeface="ＭＳ Ｐゴシック" pitchFamily="1" charset="-128"/>
              </a:rPr>
              <a:t> Near-IR = broadband - UV-VIS</a:t>
            </a:r>
          </a:p>
          <a:p>
            <a:pPr algn="just"/>
            <a:endParaRPr lang="en-US" sz="1700">
              <a:ea typeface="ＭＳ Ｐゴシック" pitchFamily="1" charset="-128"/>
              <a:cs typeface="ＭＳ Ｐゴシック" pitchFamily="1" charset="-128"/>
            </a:endParaRPr>
          </a:p>
          <a:p>
            <a:pPr algn="just">
              <a:lnSpc>
                <a:spcPct val="50000"/>
              </a:lnSpc>
              <a:buSzPct val="125000"/>
              <a:buFont typeface="Gill Sans" pitchFamily="1" charset="0"/>
              <a:buChar char="•"/>
            </a:pPr>
            <a:r>
              <a:rPr lang="en-US" sz="2100">
                <a:ea typeface="ＭＳ Ｐゴシック" pitchFamily="1" charset="-128"/>
                <a:cs typeface="ＭＳ Ｐゴシック" pitchFamily="1" charset="-128"/>
              </a:rPr>
              <a:t> Compare*: </a:t>
            </a:r>
          </a:p>
          <a:p>
            <a:pPr algn="just">
              <a:buSzPct val="125000"/>
              <a:buFont typeface="Gill Sans" pitchFamily="1" charset="0"/>
              <a:buChar char="•"/>
            </a:pPr>
            <a:r>
              <a:rPr lang="en-US" sz="1700">
                <a:ea typeface="ＭＳ Ｐゴシック" pitchFamily="1" charset="-128"/>
                <a:cs typeface="ＭＳ Ｐゴシック" pitchFamily="1" charset="-128"/>
              </a:rPr>
              <a:t> Flux fields</a:t>
            </a:r>
          </a:p>
          <a:p>
            <a:pPr algn="just">
              <a:buSzPct val="125000"/>
              <a:buFont typeface="Gill Sans" pitchFamily="1" charset="0"/>
              <a:buChar char="•"/>
            </a:pPr>
            <a:r>
              <a:rPr lang="en-US" sz="1700">
                <a:ea typeface="ＭＳ Ｐゴシック" pitchFamily="1" charset="-128"/>
                <a:cs typeface="ＭＳ Ｐゴシック" pitchFamily="1" charset="-128"/>
              </a:rPr>
              <a:t> Aerosol Direct Radiative Forcing (RF): </a:t>
            </a:r>
          </a:p>
          <a:p>
            <a:pPr algn="just">
              <a:buSzPct val="125000"/>
              <a:buFont typeface="Gill Sans" pitchFamily="1" charset="0"/>
              <a:buChar char="•"/>
            </a:pPr>
            <a:endParaRPr lang="en-US" sz="1700">
              <a:ea typeface="ＭＳ Ｐゴシック" pitchFamily="1" charset="-128"/>
              <a:cs typeface="ＭＳ Ｐゴシック" pitchFamily="1" charset="-128"/>
            </a:endParaRPr>
          </a:p>
          <a:p>
            <a:pPr algn="just">
              <a:buSzPct val="125000"/>
              <a:buFont typeface="Gill Sans" pitchFamily="1" charset="0"/>
              <a:buChar char="•"/>
            </a:pPr>
            <a:endParaRPr lang="en-US" sz="1700">
              <a:ea typeface="ＭＳ Ｐゴシック" pitchFamily="1" charset="-128"/>
              <a:cs typeface="ＭＳ Ｐゴシック" pitchFamily="1" charset="-128"/>
            </a:endParaRPr>
          </a:p>
          <a:p>
            <a:pPr algn="just"/>
            <a:r>
              <a:rPr lang="en-US" sz="1700">
                <a:ea typeface="ＭＳ Ｐゴシック" pitchFamily="1" charset="-128"/>
                <a:cs typeface="ＭＳ Ｐゴシック" pitchFamily="1" charset="-128"/>
              </a:rPr>
              <a:t>*All fields normalized to model TOA downwards</a:t>
            </a:r>
          </a:p>
          <a:p>
            <a:pPr algn="just"/>
            <a:r>
              <a:rPr lang="en-US" sz="1700">
                <a:ea typeface="ＭＳ Ｐゴシック" pitchFamily="1" charset="-128"/>
                <a:cs typeface="ＭＳ Ｐゴシック" pitchFamily="1" charset="-128"/>
              </a:rPr>
              <a:t>broadband or UV-VIS irradiance; then all results scaled by the same TOA downwards irradiance.</a:t>
            </a:r>
          </a:p>
        </p:txBody>
      </p:sp>
      <p:sp>
        <p:nvSpPr>
          <p:cNvPr id="17410" name="Rectangle 2"/>
          <p:cNvSpPr>
            <a:spLocks noGrp="1" noChangeArrowheads="1"/>
          </p:cNvSpPr>
          <p:nvPr>
            <p:ph type="title"/>
          </p:nvPr>
        </p:nvSpPr>
        <p:spPr>
          <a:xfrm>
            <a:off x="892969" y="-625078"/>
            <a:ext cx="7358063" cy="1714500"/>
          </a:xfrm>
        </p:spPr>
        <p:txBody>
          <a:bodyPr/>
          <a:lstStyle/>
          <a:p>
            <a:pPr eaLnBrk="1" hangingPunct="1"/>
            <a:r>
              <a:rPr lang="en-US" sz="4600">
                <a:latin typeface="Comic Sans MS" pitchFamily="1" charset="0"/>
                <a:ea typeface="Comic Sans MS" pitchFamily="1" charset="0"/>
                <a:cs typeface="Comic Sans MS" pitchFamily="1" charset="0"/>
                <a:sym typeface="Comic Sans MS" pitchFamily="1" charset="0"/>
              </a:rPr>
              <a:t>Experiment Protocol</a:t>
            </a:r>
            <a:endParaRPr lang="en-US" sz="4600">
              <a:latin typeface="Comic Sans MS" pitchFamily="1" charset="0"/>
              <a:ea typeface="ヒラギノ明朝 ProN W3" pitchFamily="1" charset="-128"/>
              <a:cs typeface="ヒラギノ明朝 ProN W3" pitchFamily="1" charset="-128"/>
              <a:sym typeface="Comic Sans MS" pitchFamily="1" charset="0"/>
            </a:endParaRPr>
          </a:p>
        </p:txBody>
      </p:sp>
      <p:pic>
        <p:nvPicPr>
          <p:cNvPr id="17411" name="Picture 3"/>
          <p:cNvPicPr>
            <a:picLocks noChangeAspect="1" noChangeArrowheads="1"/>
          </p:cNvPicPr>
          <p:nvPr/>
        </p:nvPicPr>
        <p:blipFill>
          <a:blip r:embed="rId2"/>
          <a:srcRect/>
          <a:stretch>
            <a:fillRect/>
          </a:stretch>
        </p:blipFill>
        <p:spPr bwMode="auto">
          <a:xfrm>
            <a:off x="4964906" y="694284"/>
            <a:ext cx="3687961" cy="3547318"/>
          </a:xfrm>
          <a:prstGeom prst="rect">
            <a:avLst/>
          </a:prstGeom>
          <a:noFill/>
          <a:ln w="12700">
            <a:noFill/>
            <a:miter lim="800000"/>
            <a:headEnd/>
            <a:tailEnd/>
          </a:ln>
        </p:spPr>
      </p:pic>
      <p:pic>
        <p:nvPicPr>
          <p:cNvPr id="17412" name="Picture 4"/>
          <p:cNvPicPr>
            <a:picLocks noChangeAspect="1" noChangeArrowheads="1"/>
          </p:cNvPicPr>
          <p:nvPr/>
        </p:nvPicPr>
        <p:blipFill>
          <a:blip r:embed="rId3"/>
          <a:srcRect/>
          <a:stretch>
            <a:fillRect/>
          </a:stretch>
        </p:blipFill>
        <p:spPr bwMode="auto">
          <a:xfrm>
            <a:off x="597174" y="5447109"/>
            <a:ext cx="3394397" cy="428625"/>
          </a:xfrm>
          <a:prstGeom prst="rect">
            <a:avLst/>
          </a:prstGeom>
          <a:noFill/>
          <a:ln w="12700">
            <a:noFill/>
            <a:miter lim="800000"/>
            <a:headEnd/>
            <a:tailEnd/>
          </a:ln>
        </p:spPr>
      </p:pic>
      <p:pic>
        <p:nvPicPr>
          <p:cNvPr id="17413" name="Picture 5"/>
          <p:cNvPicPr>
            <a:picLocks noChangeAspect="1" noChangeArrowheads="1"/>
          </p:cNvPicPr>
          <p:nvPr/>
        </p:nvPicPr>
        <p:blipFill>
          <a:blip r:embed="rId4"/>
          <a:srcRect/>
          <a:stretch>
            <a:fillRect/>
          </a:stretch>
        </p:blipFill>
        <p:spPr bwMode="auto">
          <a:xfrm>
            <a:off x="5393531" y="4240486"/>
            <a:ext cx="2821781" cy="2590725"/>
          </a:xfrm>
          <a:prstGeom prst="rect">
            <a:avLst/>
          </a:prstGeom>
          <a:noFill/>
          <a:ln w="12700">
            <a:noFill/>
            <a:miter lim="800000"/>
            <a:headEnd/>
            <a:tailEnd/>
          </a:ln>
        </p:spPr>
      </p:pic>
      <p:sp>
        <p:nvSpPr>
          <p:cNvPr id="17414" name="Rectangle 6"/>
          <p:cNvSpPr>
            <a:spLocks/>
          </p:cNvSpPr>
          <p:nvPr/>
        </p:nvSpPr>
        <p:spPr bwMode="auto">
          <a:xfrm>
            <a:off x="6322219" y="5183683"/>
            <a:ext cx="1535906" cy="500063"/>
          </a:xfrm>
          <a:prstGeom prst="rect">
            <a:avLst/>
          </a:prstGeom>
          <a:noFill/>
          <a:ln w="12700">
            <a:noFill/>
            <a:miter lim="800000"/>
            <a:headEnd/>
            <a:tailEnd/>
          </a:ln>
        </p:spPr>
        <p:txBody>
          <a:bodyPr lIns="0" tIns="0" rIns="0" bIns="0" anchor="ctr">
            <a:prstTxWarp prst="textNoShape">
              <a:avLst/>
            </a:prstTxWarp>
          </a:bodyPr>
          <a:lstStyle/>
          <a:p>
            <a:pPr algn="just"/>
            <a:r>
              <a:rPr lang="en-US" sz="1000">
                <a:solidFill>
                  <a:srgbClr val="FF0000"/>
                </a:solidFill>
                <a:ea typeface="ＭＳ Ｐゴシック" pitchFamily="1" charset="-128"/>
                <a:cs typeface="ＭＳ Ｐゴシック" pitchFamily="1" charset="-128"/>
              </a:rPr>
              <a:t>Highest H</a:t>
            </a:r>
            <a:r>
              <a:rPr lang="en-US" sz="1000" baseline="-6000">
                <a:solidFill>
                  <a:srgbClr val="FF0000"/>
                </a:solidFill>
                <a:ea typeface="ＭＳ Ｐゴシック" pitchFamily="1" charset="-128"/>
                <a:cs typeface="ＭＳ Ｐゴシック" pitchFamily="1" charset="-128"/>
              </a:rPr>
              <a:t>2</a:t>
            </a:r>
            <a:r>
              <a:rPr lang="en-US" sz="1000">
                <a:solidFill>
                  <a:srgbClr val="FF0000"/>
                </a:solidFill>
                <a:ea typeface="ＭＳ Ｐゴシック" pitchFamily="1" charset="-128"/>
                <a:cs typeface="ＭＳ Ｐゴシック" pitchFamily="1" charset="-128"/>
              </a:rPr>
              <a:t>O vapor slant path for 75°SZA TROP profile</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6086" y="-625078"/>
            <a:ext cx="8876109" cy="1714500"/>
          </a:xfrm>
        </p:spPr>
        <p:txBody>
          <a:bodyPr/>
          <a:lstStyle/>
          <a:p>
            <a:pPr eaLnBrk="1" hangingPunct="1"/>
            <a:r>
              <a:rPr lang="en-US" sz="2500">
                <a:latin typeface="Comic Sans MS" pitchFamily="1" charset="0"/>
                <a:ea typeface="Comic Sans MS" pitchFamily="1" charset="0"/>
                <a:cs typeface="Comic Sans MS" pitchFamily="1" charset="0"/>
                <a:sym typeface="Comic Sans MS" pitchFamily="1" charset="0"/>
              </a:rPr>
              <a:t>PDFs of Aerosol RF bias relative to benchmark LBL Results</a:t>
            </a:r>
            <a:endParaRPr lang="en-US" sz="2500">
              <a:latin typeface="Comic Sans MS" pitchFamily="1" charset="0"/>
              <a:ea typeface="ヒラギノ明朝 ProN W3" pitchFamily="1" charset="-128"/>
              <a:cs typeface="ヒラギノ明朝 ProN W3" pitchFamily="1" charset="-128"/>
              <a:sym typeface="Comic Sans MS" pitchFamily="1" charset="0"/>
            </a:endParaRPr>
          </a:p>
        </p:txBody>
      </p:sp>
      <p:sp>
        <p:nvSpPr>
          <p:cNvPr id="19458" name="Rectangle 2"/>
          <p:cNvSpPr>
            <a:spLocks/>
          </p:cNvSpPr>
          <p:nvPr/>
        </p:nvSpPr>
        <p:spPr bwMode="auto">
          <a:xfrm>
            <a:off x="348258" y="705445"/>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sp>
        <p:nvSpPr>
          <p:cNvPr id="19459" name="Rectangle 3"/>
          <p:cNvSpPr>
            <a:spLocks/>
          </p:cNvSpPr>
          <p:nvPr/>
        </p:nvSpPr>
        <p:spPr bwMode="auto">
          <a:xfrm>
            <a:off x="348258" y="3920133"/>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pic>
        <p:nvPicPr>
          <p:cNvPr id="19460" name="Picture 4"/>
          <p:cNvPicPr>
            <a:picLocks noChangeAspect="1" noChangeArrowheads="1"/>
          </p:cNvPicPr>
          <p:nvPr/>
        </p:nvPicPr>
        <p:blipFill>
          <a:blip r:embed="rId2"/>
          <a:srcRect/>
          <a:stretch>
            <a:fillRect/>
          </a:stretch>
        </p:blipFill>
        <p:spPr bwMode="auto">
          <a:xfrm>
            <a:off x="-366117" y="321469"/>
            <a:ext cx="9536906" cy="5469434"/>
          </a:xfrm>
          <a:prstGeom prst="rect">
            <a:avLst/>
          </a:prstGeom>
          <a:noFill/>
          <a:ln w="12700">
            <a:noFill/>
            <a:miter lim="800000"/>
            <a:headEnd/>
            <a:tailEnd/>
          </a:ln>
        </p:spPr>
      </p:pic>
      <p:sp>
        <p:nvSpPr>
          <p:cNvPr id="19461" name="Rectangle 5"/>
          <p:cNvSpPr>
            <a:spLocks/>
          </p:cNvSpPr>
          <p:nvPr/>
        </p:nvSpPr>
        <p:spPr bwMode="auto">
          <a:xfrm>
            <a:off x="1300386" y="1031766"/>
            <a:ext cx="1412984" cy="338554"/>
          </a:xfrm>
          <a:prstGeom prst="rect">
            <a:avLst/>
          </a:prstGeom>
          <a:noFill/>
          <a:ln w="12700">
            <a:noFill/>
            <a:miter lim="800000"/>
            <a:headEnd/>
            <a:tailEnd/>
          </a:ln>
        </p:spPr>
        <p:txBody>
          <a:bodyPr wrap="none" lIns="0" tIns="0" rIns="0" bIns="0" anchor="ctr">
            <a:prstTxWarp prst="textNoShape">
              <a:avLst/>
            </a:prstTxWarp>
            <a:spAutoFit/>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Scattering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TOA RF</a:t>
            </a:r>
          </a:p>
        </p:txBody>
      </p:sp>
      <p:sp>
        <p:nvSpPr>
          <p:cNvPr id="19462" name="Rectangle 6"/>
          <p:cNvSpPr>
            <a:spLocks/>
          </p:cNvSpPr>
          <p:nvPr/>
        </p:nvSpPr>
        <p:spPr bwMode="auto">
          <a:xfrm>
            <a:off x="3946922" y="1036231"/>
            <a:ext cx="1412984" cy="338554"/>
          </a:xfrm>
          <a:prstGeom prst="rect">
            <a:avLst/>
          </a:prstGeom>
          <a:noFill/>
          <a:ln w="12700">
            <a:noFill/>
            <a:miter lim="800000"/>
            <a:headEnd/>
            <a:tailEnd/>
          </a:ln>
        </p:spPr>
        <p:txBody>
          <a:bodyPr wrap="none" lIns="0" tIns="0" rIns="0" bIns="0" anchor="ctr">
            <a:prstTxWarp prst="textNoShape">
              <a:avLst/>
            </a:prstTxWarp>
            <a:spAutoFit/>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Scattering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Surface RF</a:t>
            </a:r>
          </a:p>
        </p:txBody>
      </p:sp>
      <p:sp>
        <p:nvSpPr>
          <p:cNvPr id="19463" name="Rectangle 7"/>
          <p:cNvSpPr>
            <a:spLocks/>
          </p:cNvSpPr>
          <p:nvPr/>
        </p:nvSpPr>
        <p:spPr bwMode="auto">
          <a:xfrm>
            <a:off x="6375797" y="1670239"/>
            <a:ext cx="1412984" cy="338554"/>
          </a:xfrm>
          <a:prstGeom prst="rect">
            <a:avLst/>
          </a:prstGeom>
          <a:noFill/>
          <a:ln w="12700">
            <a:noFill/>
            <a:miter lim="800000"/>
            <a:headEnd/>
            <a:tailEnd/>
          </a:ln>
        </p:spPr>
        <p:txBody>
          <a:bodyPr wrap="none" lIns="0" tIns="0" rIns="0" bIns="0" anchor="ctr">
            <a:prstTxWarp prst="textNoShape">
              <a:avLst/>
            </a:prstTxWarp>
            <a:spAutoFit/>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Scattering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Atmospheric RF</a:t>
            </a:r>
          </a:p>
        </p:txBody>
      </p:sp>
      <p:sp>
        <p:nvSpPr>
          <p:cNvPr id="19464" name="Rectangle 8"/>
          <p:cNvSpPr>
            <a:spLocks/>
          </p:cNvSpPr>
          <p:nvPr/>
        </p:nvSpPr>
        <p:spPr bwMode="auto">
          <a:xfrm>
            <a:off x="1326059" y="3259723"/>
            <a:ext cx="1365940" cy="338554"/>
          </a:xfrm>
          <a:prstGeom prst="rect">
            <a:avLst/>
          </a:prstGeom>
          <a:noFill/>
          <a:ln w="12700">
            <a:noFill/>
            <a:miter lim="800000"/>
            <a:headEnd/>
            <a:tailEnd/>
          </a:ln>
        </p:spPr>
        <p:txBody>
          <a:bodyPr wrap="none" lIns="0" tIns="0" rIns="0" bIns="0" anchor="ctr">
            <a:prstTxWarp prst="textNoShape">
              <a:avLst/>
            </a:prstTxWarp>
            <a:spAutoFit/>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Absorbing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TOA RF</a:t>
            </a:r>
          </a:p>
        </p:txBody>
      </p:sp>
      <p:sp>
        <p:nvSpPr>
          <p:cNvPr id="19465" name="Rectangle 9"/>
          <p:cNvSpPr>
            <a:spLocks/>
          </p:cNvSpPr>
          <p:nvPr/>
        </p:nvSpPr>
        <p:spPr bwMode="auto">
          <a:xfrm>
            <a:off x="3679031" y="3424535"/>
            <a:ext cx="946547" cy="634008"/>
          </a:xfrm>
          <a:prstGeom prst="rect">
            <a:avLst/>
          </a:prstGeom>
          <a:noFill/>
          <a:ln w="12700">
            <a:noFill/>
            <a:miter lim="800000"/>
            <a:headEnd/>
            <a:tailEnd/>
          </a:ln>
        </p:spPr>
        <p:txBody>
          <a:bodyPr lIns="0" tIns="0" rIns="0" bIns="0" anchor="ctr">
            <a:prstTxWarp prst="textNoShape">
              <a:avLst/>
            </a:prstTxWarp>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Absorbing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Surface RF</a:t>
            </a:r>
          </a:p>
        </p:txBody>
      </p:sp>
      <p:sp>
        <p:nvSpPr>
          <p:cNvPr id="19466" name="Rectangle 10"/>
          <p:cNvSpPr>
            <a:spLocks/>
          </p:cNvSpPr>
          <p:nvPr/>
        </p:nvSpPr>
        <p:spPr bwMode="auto">
          <a:xfrm>
            <a:off x="7358062" y="3335238"/>
            <a:ext cx="946547" cy="821531"/>
          </a:xfrm>
          <a:prstGeom prst="rect">
            <a:avLst/>
          </a:prstGeom>
          <a:noFill/>
          <a:ln w="12700">
            <a:noFill/>
            <a:miter lim="800000"/>
            <a:headEnd/>
            <a:tailEnd/>
          </a:ln>
        </p:spPr>
        <p:txBody>
          <a:bodyPr lIns="0" tIns="0" rIns="0" bIns="0" anchor="ctr">
            <a:prstTxWarp prst="textNoShape">
              <a:avLst/>
            </a:prstTxWarp>
          </a:bodyPr>
          <a:lstStyle/>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Absorbing Aerosols: </a:t>
            </a:r>
          </a:p>
          <a:p>
            <a:r>
              <a:rPr lang="en-US" sz="1100" b="1">
                <a:solidFill>
                  <a:srgbClr val="FF0080"/>
                </a:solidFill>
                <a:latin typeface="Comic Sans MS" pitchFamily="1" charset="0"/>
                <a:ea typeface="ＭＳ Ｐゴシック" pitchFamily="1" charset="-128"/>
                <a:cs typeface="ＭＳ Ｐゴシック" pitchFamily="1" charset="-128"/>
                <a:sym typeface="Comic Sans MS" pitchFamily="1" charset="0"/>
              </a:rPr>
              <a:t>Atmospheric RF</a:t>
            </a:r>
          </a:p>
        </p:txBody>
      </p:sp>
      <p:sp>
        <p:nvSpPr>
          <p:cNvPr id="19467" name="Rectangle 11"/>
          <p:cNvSpPr>
            <a:spLocks/>
          </p:cNvSpPr>
          <p:nvPr/>
        </p:nvSpPr>
        <p:spPr bwMode="auto">
          <a:xfrm>
            <a:off x="294680" y="5014020"/>
            <a:ext cx="8545711" cy="1571625"/>
          </a:xfrm>
          <a:prstGeom prst="rect">
            <a:avLst/>
          </a:prstGeom>
          <a:noFill/>
          <a:ln w="12700">
            <a:noFill/>
            <a:miter lim="800000"/>
            <a:headEnd/>
            <a:tailEnd/>
          </a:ln>
        </p:spPr>
        <p:txBody>
          <a:bodyPr lIns="0" tIns="0" rIns="0" bIns="0" anchor="ctr">
            <a:prstTxWarp prst="textNoShape">
              <a:avLst/>
            </a:prstTxWarp>
          </a:bodyPr>
          <a:lstStyle/>
          <a:p>
            <a:pPr algn="l">
              <a:buSzPct val="125000"/>
              <a:buFont typeface="Gill Sans" pitchFamily="1" charset="0"/>
              <a:buChar char="•"/>
            </a:pPr>
            <a:r>
              <a:rPr lang="en-US" sz="1700">
                <a:ea typeface="ＭＳ Ｐゴシック" pitchFamily="1" charset="-128"/>
                <a:cs typeface="ＭＳ Ｐゴシック" pitchFamily="1" charset="-128"/>
              </a:rPr>
              <a:t> Strong dependence of bias (and diversity!) on sun elevation.</a:t>
            </a:r>
          </a:p>
          <a:p>
            <a:pPr algn="l">
              <a:buSzPct val="125000"/>
              <a:buFont typeface="Gill Sans" pitchFamily="1" charset="0"/>
              <a:buChar char="•"/>
            </a:pPr>
            <a:r>
              <a:rPr lang="en-US" sz="1700">
                <a:ea typeface="ＭＳ Ｐゴシック" pitchFamily="1" charset="-128"/>
                <a:cs typeface="ＭＳ Ｐゴシック" pitchFamily="1" charset="-128"/>
              </a:rPr>
              <a:t> Bias decreases as:</a:t>
            </a:r>
          </a:p>
          <a:p>
            <a:pPr algn="l">
              <a:buSzPct val="125000"/>
            </a:pPr>
            <a:r>
              <a:rPr lang="en-US" sz="1700">
                <a:ea typeface="ＭＳ Ｐゴシック" pitchFamily="1" charset="-128"/>
                <a:cs typeface="ＭＳ Ｐゴシック" pitchFamily="1" charset="-128"/>
              </a:rPr>
              <a:t>	Sun elevation decreases (SZA increases)</a:t>
            </a:r>
          </a:p>
          <a:p>
            <a:pPr algn="l">
              <a:buSzPct val="125000"/>
            </a:pPr>
            <a:r>
              <a:rPr lang="en-US" sz="1700">
                <a:ea typeface="ＭＳ Ｐゴシック" pitchFamily="1" charset="-128"/>
                <a:cs typeface="ＭＳ Ｐゴシック" pitchFamily="1" charset="-128"/>
              </a:rPr>
              <a:t>	Aerosol absorption increases</a:t>
            </a:r>
          </a:p>
          <a:p>
            <a:pPr algn="l">
              <a:buSzPct val="125000"/>
              <a:buFont typeface="Gill Sans" pitchFamily="1" charset="0"/>
              <a:buChar char="•"/>
            </a:pPr>
            <a:r>
              <a:rPr lang="en-US" sz="1700">
                <a:ea typeface="ＭＳ Ｐゴシック" pitchFamily="1" charset="-128"/>
                <a:cs typeface="ＭＳ Ｐゴシック" pitchFamily="1" charset="-128"/>
              </a:rPr>
              <a:t> Treatment of multiple-scattering leads to increased inter-model diversity.</a:t>
            </a:r>
          </a:p>
          <a:p>
            <a:pPr algn="l">
              <a:buSzPct val="125000"/>
              <a:buFont typeface="Gill Sans" pitchFamily="1" charset="0"/>
              <a:buChar char="•"/>
            </a:pPr>
            <a:r>
              <a:rPr lang="en-US" sz="1700">
                <a:ea typeface="ＭＳ Ｐゴシック" pitchFamily="1" charset="-128"/>
                <a:cs typeface="ＭＳ Ｐゴシック" pitchFamily="1" charset="-128"/>
              </a:rPr>
              <a:t> Biases at specific SZA may be important for regional aerosol forcing and climate impacts.</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33946" y="-616148"/>
            <a:ext cx="8876109" cy="1714500"/>
          </a:xfrm>
        </p:spPr>
        <p:txBody>
          <a:bodyPr/>
          <a:lstStyle/>
          <a:p>
            <a:pPr eaLnBrk="1" hangingPunct="1"/>
            <a:r>
              <a:rPr lang="en-US" sz="2700">
                <a:latin typeface="Comic Sans MS" pitchFamily="1" charset="0"/>
                <a:ea typeface="Comic Sans MS" pitchFamily="1" charset="0"/>
                <a:cs typeface="Comic Sans MS" pitchFamily="1" charset="0"/>
                <a:sym typeface="Comic Sans MS" pitchFamily="1" charset="0"/>
              </a:rPr>
              <a:t>AeroCom Current and Future Activities</a:t>
            </a:r>
            <a:endParaRPr lang="en-US" sz="2700">
              <a:latin typeface="Comic Sans MS" pitchFamily="1" charset="0"/>
              <a:ea typeface="ヒラギノ明朝 ProN W3" pitchFamily="1" charset="-128"/>
              <a:cs typeface="ヒラギノ明朝 ProN W3" pitchFamily="1" charset="-128"/>
              <a:sym typeface="Comic Sans MS" pitchFamily="1" charset="0"/>
            </a:endParaRPr>
          </a:p>
        </p:txBody>
      </p:sp>
      <p:sp>
        <p:nvSpPr>
          <p:cNvPr id="22530" name="Rectangle 2"/>
          <p:cNvSpPr>
            <a:spLocks/>
          </p:cNvSpPr>
          <p:nvPr/>
        </p:nvSpPr>
        <p:spPr bwMode="auto">
          <a:xfrm>
            <a:off x="169664" y="634008"/>
            <a:ext cx="8804672" cy="6009680"/>
          </a:xfrm>
          <a:prstGeom prst="rect">
            <a:avLst/>
          </a:prstGeom>
          <a:noFill/>
          <a:ln w="12700">
            <a:noFill/>
            <a:miter lim="800000"/>
            <a:headEnd/>
            <a:tailEnd/>
          </a:ln>
        </p:spPr>
        <p:txBody>
          <a:bodyPr lIns="0" tIns="0" rIns="0" bIns="0" anchor="ctr">
            <a:prstTxWarp prst="textNoShape">
              <a:avLst/>
            </a:prstTxWarp>
          </a:bodyPr>
          <a:lstStyle/>
          <a:p>
            <a:pPr algn="just">
              <a:spcBef>
                <a:spcPts val="1055"/>
              </a:spcBef>
              <a:buSzPct val="125000"/>
              <a:buFont typeface="Gill Sans" pitchFamily="1" charset="0"/>
              <a:buChar char="•"/>
            </a:pPr>
            <a:r>
              <a:rPr lang="en-US" sz="2500">
                <a:ea typeface="ＭＳ Ｐゴシック" pitchFamily="1" charset="-128"/>
                <a:cs typeface="ＭＳ Ｐゴシック" pitchFamily="1" charset="-128"/>
              </a:rPr>
              <a:t> Companion AeroCom papers:</a:t>
            </a:r>
          </a:p>
          <a:p>
            <a:pPr algn="just">
              <a:spcBef>
                <a:spcPts val="1055"/>
              </a:spcBef>
              <a:buSzPct val="125000"/>
              <a:buFont typeface="Gill Sans" pitchFamily="1" charset="0"/>
              <a:buChar char="•"/>
            </a:pPr>
            <a:r>
              <a:rPr lang="en-US" sz="1700">
                <a:ea typeface="ＭＳ Ｐゴシック" pitchFamily="1" charset="-128"/>
                <a:cs typeface="ＭＳ Ｐゴシック" pitchFamily="1" charset="-128"/>
              </a:rPr>
              <a:t> Aerosol Direct Effect in15 Global models run in standard configuration: </a:t>
            </a:r>
          </a:p>
          <a:p>
            <a:pPr algn="just">
              <a:spcBef>
                <a:spcPts val="703"/>
              </a:spcBef>
            </a:pPr>
            <a:r>
              <a:rPr lang="en-US" sz="1700">
                <a:ea typeface="ＭＳ Ｐゴシック" pitchFamily="1" charset="-128"/>
                <a:cs typeface="ＭＳ Ｐゴシック" pitchFamily="1" charset="-128"/>
              </a:rPr>
              <a:t> Myhre et al., Radiative forcing of the direct aerosol effect from AeroCom Phase II simulations, </a:t>
            </a:r>
            <a:r>
              <a:rPr lang="en-US" sz="1700" i="1">
                <a:ea typeface="ＭＳ Ｐゴシック" pitchFamily="1" charset="-128"/>
                <a:cs typeface="ＭＳ Ｐゴシック" pitchFamily="1" charset="-128"/>
              </a:rPr>
              <a:t>submitted to ACPD, </a:t>
            </a:r>
            <a:r>
              <a:rPr lang="en-US" sz="1700">
                <a:ea typeface="ＭＳ Ｐゴシック" pitchFamily="1" charset="-128"/>
                <a:cs typeface="ＭＳ Ｐゴシック" pitchFamily="1" charset="-128"/>
              </a:rPr>
              <a:t>2012.</a:t>
            </a:r>
          </a:p>
          <a:p>
            <a:pPr algn="just">
              <a:spcBef>
                <a:spcPts val="703"/>
              </a:spcBef>
              <a:buSzPct val="125000"/>
              <a:buFont typeface="Gill Sans" pitchFamily="1" charset="0"/>
              <a:buChar char="•"/>
            </a:pPr>
            <a:r>
              <a:rPr lang="en-US" sz="1700">
                <a:ea typeface="ＭＳ Ｐゴシック" pitchFamily="1" charset="-128"/>
                <a:cs typeface="ＭＳ Ｐゴシック" pitchFamily="1" charset="-128"/>
              </a:rPr>
              <a:t> Prescribed aerosol properties the same as in this study, but in global models with varying surface albedos, gaseous absorbers, and including clouds: </a:t>
            </a:r>
          </a:p>
          <a:p>
            <a:pPr algn="just">
              <a:spcBef>
                <a:spcPts val="703"/>
              </a:spcBef>
            </a:pPr>
            <a:r>
              <a:rPr lang="en-US" sz="1700">
                <a:ea typeface="ＭＳ Ｐゴシック" pitchFamily="1" charset="-128"/>
                <a:cs typeface="ＭＳ Ｐゴシック" pitchFamily="1" charset="-128"/>
              </a:rPr>
              <a:t> Stier, P. et al., Host model Uncertainties in Aerosol Forcing Estimates: REsults from the AeroCom Prescribed Intercomparison Study, </a:t>
            </a:r>
            <a:r>
              <a:rPr lang="en-US" sz="1700" i="1">
                <a:ea typeface="ＭＳ Ｐゴシック" pitchFamily="1" charset="-128"/>
                <a:cs typeface="ＭＳ Ｐゴシック" pitchFamily="1" charset="-128"/>
              </a:rPr>
              <a:t>submitted to ACPD, </a:t>
            </a:r>
            <a:r>
              <a:rPr lang="en-US" sz="1700">
                <a:ea typeface="ＭＳ Ｐゴシック" pitchFamily="1" charset="-128"/>
                <a:cs typeface="ＭＳ Ｐゴシック" pitchFamily="1" charset="-128"/>
              </a:rPr>
              <a:t>2012.</a:t>
            </a:r>
          </a:p>
          <a:p>
            <a:pPr algn="just">
              <a:spcBef>
                <a:spcPts val="703"/>
              </a:spcBef>
              <a:buSzPct val="125000"/>
              <a:buFont typeface="Gill Sans" pitchFamily="1" charset="0"/>
              <a:buChar char="•"/>
            </a:pPr>
            <a:r>
              <a:rPr lang="en-US" sz="2500">
                <a:ea typeface="ＭＳ Ｐゴシック" pitchFamily="1" charset="-128"/>
                <a:cs typeface="ＭＳ Ｐゴシック" pitchFamily="1" charset="-128"/>
              </a:rPr>
              <a:t>Data hosting via the AeroCom web server:</a:t>
            </a:r>
          </a:p>
          <a:p>
            <a:pPr algn="just">
              <a:spcBef>
                <a:spcPts val="1055"/>
              </a:spcBef>
            </a:pPr>
            <a:r>
              <a:rPr lang="en-US" sz="2500" u="sng">
                <a:ea typeface="ＭＳ Ｐゴシック" pitchFamily="1" charset="-128"/>
                <a:cs typeface="ＭＳ Ｐゴシック" pitchFamily="1" charset="-128"/>
                <a:hlinkClick r:id="rId2"/>
              </a:rPr>
              <a:t>http://aerocom.met.no/data.html</a:t>
            </a:r>
            <a:endParaRPr lang="en-US" sz="700">
              <a:ea typeface="ＭＳ Ｐゴシック" pitchFamily="1" charset="-128"/>
              <a:cs typeface="ＭＳ Ｐゴシック" pitchFamily="1" charset="-128"/>
            </a:endParaRPr>
          </a:p>
          <a:p>
            <a:pPr algn="just">
              <a:spcBef>
                <a:spcPts val="1055"/>
              </a:spcBef>
              <a:buSzPct val="125000"/>
              <a:buFont typeface="Gill Sans" pitchFamily="1" charset="0"/>
              <a:buChar char="•"/>
            </a:pPr>
            <a:r>
              <a:rPr lang="en-US" sz="2500">
                <a:ea typeface="ＭＳ Ｐゴシック" pitchFamily="1" charset="-128"/>
                <a:cs typeface="ＭＳ Ｐゴシック" pitchFamily="1" charset="-128"/>
              </a:rPr>
              <a:t> Future efforts will be made to include additional models, particularly those that have participated in the aforementioned studies, such that we will be better able to assess the full impact of differences in radiative transfer schemes on global model estimates of aerosol direct radiative forcing.</a:t>
            </a:r>
          </a:p>
          <a:p>
            <a:pPr algn="just">
              <a:spcBef>
                <a:spcPts val="1055"/>
              </a:spcBef>
              <a:buSzPct val="125000"/>
              <a:buFont typeface="Gill Sans" pitchFamily="1" charset="0"/>
              <a:buChar char="•"/>
            </a:pPr>
            <a:r>
              <a:rPr lang="en-US" sz="2500">
                <a:ea typeface="ＭＳ Ｐゴシック" pitchFamily="1" charset="-128"/>
                <a:cs typeface="ＭＳ Ｐゴシック" pitchFamily="1" charset="-128"/>
              </a:rPr>
              <a:t> 11</a:t>
            </a:r>
            <a:r>
              <a:rPr lang="en-US" sz="2500" baseline="30000">
                <a:ea typeface="ＭＳ Ｐゴシック" pitchFamily="1" charset="-128"/>
                <a:cs typeface="ＭＳ Ｐゴシック" pitchFamily="1" charset="-128"/>
              </a:rPr>
              <a:t>th</a:t>
            </a:r>
            <a:r>
              <a:rPr lang="en-US" sz="2500">
                <a:ea typeface="ＭＳ Ｐゴシック" pitchFamily="1" charset="-128"/>
                <a:cs typeface="ＭＳ Ｐゴシック" pitchFamily="1" charset="-128"/>
              </a:rPr>
              <a:t> AeroCom Workshop 10-13 Sept, U. Washington, Seattle</a:t>
            </a:r>
          </a:p>
        </p:txBody>
      </p:sp>
      <p:pic>
        <p:nvPicPr>
          <p:cNvPr id="22531" name="Picture 3"/>
          <p:cNvPicPr>
            <a:picLocks noChangeAspect="1" noChangeArrowheads="1"/>
          </p:cNvPicPr>
          <p:nvPr/>
        </p:nvPicPr>
        <p:blipFill>
          <a:blip r:embed="rId3"/>
          <a:srcRect/>
          <a:stretch>
            <a:fillRect/>
          </a:stretch>
        </p:blipFill>
        <p:spPr bwMode="auto">
          <a:xfrm>
            <a:off x="0" y="0"/>
            <a:ext cx="969988" cy="482203"/>
          </a:xfrm>
          <a:prstGeom prst="rect">
            <a:avLst/>
          </a:prstGeom>
          <a:noFill/>
          <a:ln w="12700">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8174013" y="0"/>
            <a:ext cx="969987" cy="482203"/>
          </a:xfrm>
          <a:prstGeom prst="rect">
            <a:avLst/>
          </a:prstGeom>
          <a:noFill/>
          <a:ln w="12700">
            <a:noFill/>
            <a:miter lim="800000"/>
            <a:headEnd/>
            <a:tailEnd/>
          </a:ln>
        </p:spPr>
      </p:pic>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86" y="2655375"/>
            <a:ext cx="8229600" cy="1143000"/>
          </a:xfrm>
        </p:spPr>
        <p:txBody>
          <a:bodyPr>
            <a:noAutofit/>
          </a:bodyPr>
          <a:lstStyle/>
          <a:p>
            <a:r>
              <a:rPr lang="en-US" sz="7200"/>
              <a:t>Spare Slides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16086" y="-625078"/>
            <a:ext cx="8876109" cy="1714500"/>
          </a:xfrm>
        </p:spPr>
        <p:txBody>
          <a:bodyPr/>
          <a:lstStyle/>
          <a:p>
            <a:pPr eaLnBrk="1" hangingPunct="1"/>
            <a:r>
              <a:rPr lang="en-US" sz="3400">
                <a:latin typeface="Comic Sans MS" pitchFamily="1" charset="0"/>
                <a:ea typeface="Comic Sans MS" pitchFamily="1" charset="0"/>
                <a:cs typeface="Comic Sans MS" pitchFamily="1" charset="0"/>
                <a:sym typeface="Comic Sans MS" pitchFamily="1" charset="0"/>
              </a:rPr>
              <a:t>Results: Rayleigh Atmosphere (Case 1) </a:t>
            </a:r>
            <a:endParaRPr lang="en-US" sz="3400">
              <a:latin typeface="Comic Sans MS" pitchFamily="1" charset="0"/>
              <a:ea typeface="ヒラギノ明朝 ProN W3" pitchFamily="1" charset="-128"/>
              <a:cs typeface="ヒラギノ明朝 ProN W3" pitchFamily="1" charset="-128"/>
              <a:sym typeface="Comic Sans MS" pitchFamily="1" charset="0"/>
            </a:endParaRPr>
          </a:p>
        </p:txBody>
      </p:sp>
      <p:pic>
        <p:nvPicPr>
          <p:cNvPr id="18434" name="Picture 2"/>
          <p:cNvPicPr>
            <a:picLocks noChangeAspect="1" noChangeArrowheads="1"/>
          </p:cNvPicPr>
          <p:nvPr/>
        </p:nvPicPr>
        <p:blipFill>
          <a:blip r:embed="rId2"/>
          <a:srcRect l="9268" r="34808" b="36363"/>
          <a:stretch>
            <a:fillRect/>
          </a:stretch>
        </p:blipFill>
        <p:spPr bwMode="auto">
          <a:xfrm>
            <a:off x="-71437" y="598289"/>
            <a:ext cx="4848820" cy="6250781"/>
          </a:xfrm>
          <a:prstGeom prst="rect">
            <a:avLst/>
          </a:prstGeom>
          <a:noFill/>
          <a:ln w="12700">
            <a:noFill/>
            <a:miter lim="800000"/>
            <a:headEnd/>
            <a:tailEnd/>
          </a:ln>
        </p:spPr>
      </p:pic>
      <p:sp>
        <p:nvSpPr>
          <p:cNvPr id="18435" name="Rectangle 3"/>
          <p:cNvSpPr>
            <a:spLocks/>
          </p:cNvSpPr>
          <p:nvPr/>
        </p:nvSpPr>
        <p:spPr bwMode="auto">
          <a:xfrm>
            <a:off x="4947047" y="660797"/>
            <a:ext cx="4027289" cy="5973961"/>
          </a:xfrm>
          <a:prstGeom prst="rect">
            <a:avLst/>
          </a:prstGeom>
          <a:noFill/>
          <a:ln w="12700">
            <a:noFill/>
            <a:miter lim="800000"/>
            <a:headEnd/>
            <a:tailEnd/>
          </a:ln>
        </p:spPr>
        <p:txBody>
          <a:bodyPr lIns="0" tIns="0" rIns="0" bIns="0" anchor="ctr">
            <a:prstTxWarp prst="textNoShape">
              <a:avLst/>
            </a:prstTxWarp>
          </a:bodyPr>
          <a:lstStyle/>
          <a:p>
            <a:pPr algn="just">
              <a:spcBef>
                <a:spcPts val="1687"/>
              </a:spcBef>
              <a:buSzPct val="125000"/>
              <a:buFont typeface="Gill Sans" pitchFamily="1" charset="0"/>
              <a:buChar char="•"/>
            </a:pPr>
            <a:r>
              <a:rPr lang="en-US" sz="1900">
                <a:ea typeface="ＭＳ Ｐゴシック" pitchFamily="1" charset="-128"/>
                <a:cs typeface="ＭＳ Ｐゴシック" pitchFamily="1" charset="-128"/>
              </a:rPr>
              <a:t> Fig 1a: Model diversity and bias relative to LBL for broadband direct downwards flux at surface &lt;2% (standard deviation as % of mean; STDVM).</a:t>
            </a:r>
          </a:p>
          <a:p>
            <a:pPr algn="just">
              <a:spcBef>
                <a:spcPts val="1687"/>
              </a:spcBef>
              <a:buSzPct val="125000"/>
              <a:buFont typeface="Gill Sans" pitchFamily="1" charset="0"/>
              <a:buChar char="•"/>
            </a:pPr>
            <a:r>
              <a:rPr lang="en-US" sz="1900">
                <a:ea typeface="ＭＳ Ｐゴシック" pitchFamily="1" charset="-128"/>
                <a:cs typeface="ＭＳ Ｐゴシック" pitchFamily="1" charset="-128"/>
              </a:rPr>
              <a:t> Fig 1b: Bias in total near-IR flux down to surface &lt;2% except for TROP SZA 75º (6%). Diversity ranges 2-4%.</a:t>
            </a:r>
          </a:p>
          <a:p>
            <a:pPr algn="just">
              <a:spcBef>
                <a:spcPts val="1687"/>
              </a:spcBef>
              <a:buSzPct val="125000"/>
              <a:buFont typeface="Gill Sans" pitchFamily="1" charset="0"/>
              <a:buChar char="•"/>
            </a:pPr>
            <a:r>
              <a:rPr lang="en-US" sz="1900">
                <a:ea typeface="ＭＳ Ｐゴシック" pitchFamily="1" charset="-128"/>
                <a:cs typeface="ＭＳ Ｐゴシック" pitchFamily="1" charset="-128"/>
              </a:rPr>
              <a:t> Largest bias in broadband diffuse flux down to surface (-3% at high sun elevation; 1-2% and low sun elevation).</a:t>
            </a:r>
          </a:p>
          <a:p>
            <a:pPr algn="just">
              <a:spcBef>
                <a:spcPts val="1687"/>
              </a:spcBef>
              <a:buSzPct val="125000"/>
              <a:buFont typeface="Gill Sans" pitchFamily="1" charset="0"/>
              <a:buChar char="•"/>
            </a:pPr>
            <a:r>
              <a:rPr lang="en-US" sz="1900">
                <a:ea typeface="ＭＳ Ｐゴシック" pitchFamily="1" charset="-128"/>
                <a:cs typeface="ＭＳ Ｐゴシック" pitchFamily="1" charset="-128"/>
              </a:rPr>
              <a:t> With exception of diffuse fluxes, both inter-model diversity and bias relative to benchmark LBL codes increase with solar zenith angle (or, increase with decreased sun elevation) and with the amount of water vapor (higher for TROP).  </a:t>
            </a:r>
            <a:r>
              <a:rPr lang="en-US" sz="1900" u="sng">
                <a:ea typeface="ＭＳ Ｐゴシック" pitchFamily="1" charset="-128"/>
                <a:cs typeface="ＭＳ Ｐゴシック" pitchFamily="1" charset="-128"/>
              </a:rPr>
              <a:t>Thus, the highest errors and disagreement occur when the slant path of water vapor increases.</a:t>
            </a: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16086" y="-625078"/>
            <a:ext cx="8876109" cy="1714500"/>
          </a:xfrm>
        </p:spPr>
        <p:txBody>
          <a:bodyPr/>
          <a:lstStyle/>
          <a:p>
            <a:pPr eaLnBrk="1" hangingPunct="1"/>
            <a:r>
              <a:rPr lang="en-US" sz="2600">
                <a:latin typeface="Comic Sans MS" pitchFamily="1" charset="0"/>
                <a:ea typeface="Comic Sans MS" pitchFamily="1" charset="0"/>
                <a:cs typeface="Comic Sans MS" pitchFamily="1" charset="0"/>
                <a:sym typeface="Comic Sans MS" pitchFamily="1" charset="0"/>
              </a:rPr>
              <a:t>Results: Scattering Aerosol TOA Radiative Forcing (RF)</a:t>
            </a:r>
            <a:endParaRPr lang="en-US" sz="2600">
              <a:latin typeface="Comic Sans MS" pitchFamily="1" charset="0"/>
              <a:ea typeface="ヒラギノ明朝 ProN W3" pitchFamily="1" charset="-128"/>
              <a:cs typeface="ヒラギノ明朝 ProN W3" pitchFamily="1" charset="-128"/>
              <a:sym typeface="Comic Sans MS" pitchFamily="1" charset="0"/>
            </a:endParaRPr>
          </a:p>
        </p:txBody>
      </p:sp>
      <p:pic>
        <p:nvPicPr>
          <p:cNvPr id="20482" name="Picture 2"/>
          <p:cNvPicPr>
            <a:picLocks noChangeAspect="1" noChangeArrowheads="1"/>
          </p:cNvPicPr>
          <p:nvPr/>
        </p:nvPicPr>
        <p:blipFill>
          <a:blip r:embed="rId2"/>
          <a:srcRect l="20457" r="42976"/>
          <a:stretch>
            <a:fillRect/>
          </a:stretch>
        </p:blipFill>
        <p:spPr bwMode="auto">
          <a:xfrm>
            <a:off x="-53578" y="455414"/>
            <a:ext cx="4277320" cy="6411516"/>
          </a:xfrm>
          <a:prstGeom prst="rect">
            <a:avLst/>
          </a:prstGeom>
          <a:noFill/>
          <a:ln w="12700">
            <a:noFill/>
            <a:miter lim="800000"/>
            <a:headEnd/>
            <a:tailEnd/>
          </a:ln>
        </p:spPr>
      </p:pic>
      <p:sp>
        <p:nvSpPr>
          <p:cNvPr id="20483" name="Rectangle 3"/>
          <p:cNvSpPr>
            <a:spLocks/>
          </p:cNvSpPr>
          <p:nvPr/>
        </p:nvSpPr>
        <p:spPr bwMode="auto">
          <a:xfrm>
            <a:off x="1401961" y="1522512"/>
            <a:ext cx="2268141" cy="392906"/>
          </a:xfrm>
          <a:prstGeom prst="rect">
            <a:avLst/>
          </a:prstGeom>
          <a:noFill/>
          <a:ln w="12700">
            <a:noFill/>
            <a:miter lim="800000"/>
            <a:headEnd/>
            <a:tailEnd/>
          </a:ln>
        </p:spPr>
        <p:txBody>
          <a:bodyPr lIns="0" tIns="0" rIns="0" bIns="0" anchor="ctr">
            <a:prstTxWarp prst="textNoShape">
              <a:avLst/>
            </a:prstTxWarp>
          </a:bodyPr>
          <a:lstStyle/>
          <a:p>
            <a:r>
              <a:rPr lang="en-US" sz="1100">
                <a:solidFill>
                  <a:srgbClr val="FF0080"/>
                </a:solidFill>
                <a:ea typeface="ＭＳ Ｐゴシック" pitchFamily="1" charset="-128"/>
                <a:cs typeface="ＭＳ Ｐゴシック" pitchFamily="1" charset="-128"/>
              </a:rPr>
              <a:t>Models 19 &amp; 20: Outliers due to lack of δ-rescaling; excluded from statistics.</a:t>
            </a:r>
          </a:p>
        </p:txBody>
      </p:sp>
      <p:sp>
        <p:nvSpPr>
          <p:cNvPr id="20484" name="Oval 4"/>
          <p:cNvSpPr>
            <a:spLocks/>
          </p:cNvSpPr>
          <p:nvPr/>
        </p:nvSpPr>
        <p:spPr bwMode="auto">
          <a:xfrm>
            <a:off x="2509242" y="1973461"/>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0485" name="Oval 5"/>
          <p:cNvSpPr>
            <a:spLocks/>
          </p:cNvSpPr>
          <p:nvPr/>
        </p:nvSpPr>
        <p:spPr bwMode="auto">
          <a:xfrm>
            <a:off x="2509242" y="2884289"/>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0486" name="Oval 6"/>
          <p:cNvSpPr>
            <a:spLocks/>
          </p:cNvSpPr>
          <p:nvPr/>
        </p:nvSpPr>
        <p:spPr bwMode="auto">
          <a:xfrm>
            <a:off x="2509242" y="5188149"/>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0487" name="Oval 7"/>
          <p:cNvSpPr>
            <a:spLocks/>
          </p:cNvSpPr>
          <p:nvPr/>
        </p:nvSpPr>
        <p:spPr bwMode="auto">
          <a:xfrm>
            <a:off x="2509242" y="6081117"/>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0488" name="Rectangle 8"/>
          <p:cNvSpPr>
            <a:spLocks/>
          </p:cNvSpPr>
          <p:nvPr/>
        </p:nvSpPr>
        <p:spPr bwMode="auto">
          <a:xfrm>
            <a:off x="4540746" y="683121"/>
            <a:ext cx="4134445" cy="5732859"/>
          </a:xfrm>
          <a:prstGeom prst="rect">
            <a:avLst/>
          </a:prstGeom>
          <a:noFill/>
          <a:ln w="12700">
            <a:noFill/>
            <a:miter lim="800000"/>
            <a:headEnd/>
            <a:tailEnd/>
          </a:ln>
        </p:spPr>
        <p:txBody>
          <a:bodyPr lIns="0" tIns="0" rIns="0" bIns="0" anchor="ctr">
            <a:prstTxWarp prst="textNoShape">
              <a:avLst/>
            </a:prstTxWarp>
          </a:bodyPr>
          <a:lstStyle/>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Average bias relative to LBL ~ -20% at SZA 30˚ (underestimate) and +10% at SZA 75˚ (overestimate).</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Diversity is ~ 16% at SZA 30˚ and 9% at SZA 75˚.</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Bias and diversity similar for surface forcing (not shown).</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Multi-stream models (#3-8) generally in good agreement with LBL benchmark.</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a:t>
            </a:r>
            <a:r>
              <a:rPr lang="en-US" sz="2400" u="sng">
                <a:ea typeface="ＭＳ Ｐゴシック" pitchFamily="1" charset="-128"/>
                <a:cs typeface="ＭＳ Ｐゴシック" pitchFamily="1" charset="-128"/>
              </a:rPr>
              <a:t>Aerosol RF more sensitive to sun elevation than to prescribed gaseous absorbers</a:t>
            </a:r>
            <a:r>
              <a:rPr lang="en-US" sz="2400">
                <a:ea typeface="ＭＳ Ｐゴシック" pitchFamily="1" charset="-128"/>
                <a:cs typeface="ＭＳ Ｐゴシック" pitchFamily="1" charset="-128"/>
              </a:rPr>
              <a:t>, as expected. </a:t>
            </a:r>
          </a:p>
        </p:txBody>
      </p:sp>
      <p:sp>
        <p:nvSpPr>
          <p:cNvPr id="20489" name="Rectangle 9"/>
          <p:cNvSpPr>
            <a:spLocks/>
          </p:cNvSpPr>
          <p:nvPr/>
        </p:nvSpPr>
        <p:spPr bwMode="auto">
          <a:xfrm>
            <a:off x="375047" y="705445"/>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sp>
        <p:nvSpPr>
          <p:cNvPr id="20490" name="Rectangle 10"/>
          <p:cNvSpPr>
            <a:spLocks/>
          </p:cNvSpPr>
          <p:nvPr/>
        </p:nvSpPr>
        <p:spPr bwMode="auto">
          <a:xfrm>
            <a:off x="375047" y="3929062"/>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16086" y="-625078"/>
            <a:ext cx="8876109" cy="1714500"/>
          </a:xfrm>
        </p:spPr>
        <p:txBody>
          <a:bodyPr/>
          <a:lstStyle/>
          <a:p>
            <a:pPr eaLnBrk="1" hangingPunct="1"/>
            <a:r>
              <a:rPr lang="en-US" sz="2700">
                <a:latin typeface="Comic Sans MS" pitchFamily="1" charset="0"/>
                <a:ea typeface="Comic Sans MS" pitchFamily="1" charset="0"/>
                <a:cs typeface="Comic Sans MS" pitchFamily="1" charset="0"/>
                <a:sym typeface="Comic Sans MS" pitchFamily="1" charset="0"/>
              </a:rPr>
              <a:t>Results: Absorbing Aerosol TOA Radiative Forcing (RF)</a:t>
            </a:r>
            <a:endParaRPr lang="en-US" sz="2700">
              <a:latin typeface="Comic Sans MS" pitchFamily="1" charset="0"/>
              <a:ea typeface="ヒラギノ明朝 ProN W3" pitchFamily="1" charset="-128"/>
              <a:cs typeface="ヒラギノ明朝 ProN W3" pitchFamily="1" charset="-128"/>
              <a:sym typeface="Comic Sans MS" pitchFamily="1" charset="0"/>
            </a:endParaRPr>
          </a:p>
        </p:txBody>
      </p:sp>
      <p:pic>
        <p:nvPicPr>
          <p:cNvPr id="21506" name="Picture 2"/>
          <p:cNvPicPr>
            <a:picLocks noChangeAspect="1" noChangeArrowheads="1"/>
          </p:cNvPicPr>
          <p:nvPr/>
        </p:nvPicPr>
        <p:blipFill>
          <a:blip r:embed="rId2"/>
          <a:srcRect l="56259" r="7175"/>
          <a:stretch>
            <a:fillRect/>
          </a:stretch>
        </p:blipFill>
        <p:spPr bwMode="auto">
          <a:xfrm>
            <a:off x="-116086" y="455414"/>
            <a:ext cx="4277320" cy="6411516"/>
          </a:xfrm>
          <a:prstGeom prst="rect">
            <a:avLst/>
          </a:prstGeom>
          <a:noFill/>
          <a:ln w="12700">
            <a:noFill/>
            <a:miter lim="800000"/>
            <a:headEnd/>
            <a:tailEnd/>
          </a:ln>
        </p:spPr>
      </p:pic>
      <p:sp>
        <p:nvSpPr>
          <p:cNvPr id="21507" name="Rectangle 3"/>
          <p:cNvSpPr>
            <a:spLocks/>
          </p:cNvSpPr>
          <p:nvPr/>
        </p:nvSpPr>
        <p:spPr bwMode="auto">
          <a:xfrm>
            <a:off x="723305" y="616148"/>
            <a:ext cx="1768078" cy="544711"/>
          </a:xfrm>
          <a:prstGeom prst="rect">
            <a:avLst/>
          </a:prstGeom>
          <a:noFill/>
          <a:ln w="12700">
            <a:noFill/>
            <a:miter lim="800000"/>
            <a:headEnd/>
            <a:tailEnd/>
          </a:ln>
        </p:spPr>
        <p:txBody>
          <a:bodyPr lIns="0" tIns="0" rIns="0" bIns="0" anchor="ctr">
            <a:prstTxWarp prst="textNoShape">
              <a:avLst/>
            </a:prstTxWarp>
          </a:bodyPr>
          <a:lstStyle/>
          <a:p>
            <a:r>
              <a:rPr lang="en-US" sz="1100">
                <a:solidFill>
                  <a:srgbClr val="FF0080"/>
                </a:solidFill>
                <a:ea typeface="ＭＳ Ｐゴシック" pitchFamily="1" charset="-128"/>
                <a:cs typeface="ＭＳ Ｐゴシック" pitchFamily="1" charset="-128"/>
              </a:rPr>
              <a:t>Models 19 &amp; 20: Outliers due to lack of δ-rescaling; excluded from statistics.</a:t>
            </a:r>
          </a:p>
        </p:txBody>
      </p:sp>
      <p:sp>
        <p:nvSpPr>
          <p:cNvPr id="21508" name="Oval 4"/>
          <p:cNvSpPr>
            <a:spLocks/>
          </p:cNvSpPr>
          <p:nvPr/>
        </p:nvSpPr>
        <p:spPr bwMode="auto">
          <a:xfrm>
            <a:off x="2437805" y="1107281"/>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1509" name="Oval 5"/>
          <p:cNvSpPr>
            <a:spLocks/>
          </p:cNvSpPr>
          <p:nvPr/>
        </p:nvSpPr>
        <p:spPr bwMode="auto">
          <a:xfrm>
            <a:off x="2437805" y="2357438"/>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1510" name="Oval 6"/>
          <p:cNvSpPr>
            <a:spLocks/>
          </p:cNvSpPr>
          <p:nvPr/>
        </p:nvSpPr>
        <p:spPr bwMode="auto">
          <a:xfrm>
            <a:off x="2437805" y="4375547"/>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1511" name="Oval 7"/>
          <p:cNvSpPr>
            <a:spLocks/>
          </p:cNvSpPr>
          <p:nvPr/>
        </p:nvSpPr>
        <p:spPr bwMode="auto">
          <a:xfrm>
            <a:off x="2437805" y="5554266"/>
            <a:ext cx="419695" cy="339328"/>
          </a:xfrm>
          <a:prstGeom prst="ellipse">
            <a:avLst/>
          </a:prstGeom>
          <a:noFill/>
          <a:ln w="76200" cap="flat">
            <a:solidFill>
              <a:srgbClr val="FF0080"/>
            </a:solidFill>
            <a:prstDash val="solid"/>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latin typeface="Gill Sans" charset="0"/>
              <a:ea typeface="ヒラギノ角ゴ ProN W3" charset="0"/>
              <a:cs typeface="ヒラギノ角ゴ ProN W3" charset="0"/>
              <a:sym typeface="Gill Sans" charset="0"/>
            </a:endParaRPr>
          </a:p>
        </p:txBody>
      </p:sp>
      <p:sp>
        <p:nvSpPr>
          <p:cNvPr id="21512" name="Rectangle 8"/>
          <p:cNvSpPr>
            <a:spLocks/>
          </p:cNvSpPr>
          <p:nvPr/>
        </p:nvSpPr>
        <p:spPr bwMode="auto">
          <a:xfrm>
            <a:off x="4540746" y="955477"/>
            <a:ext cx="4277320" cy="5188148"/>
          </a:xfrm>
          <a:prstGeom prst="rect">
            <a:avLst/>
          </a:prstGeom>
          <a:noFill/>
          <a:ln w="12700">
            <a:noFill/>
            <a:miter lim="800000"/>
            <a:headEnd/>
            <a:tailEnd/>
          </a:ln>
        </p:spPr>
        <p:txBody>
          <a:bodyPr lIns="0" tIns="0" rIns="0" bIns="0" anchor="ctr">
            <a:prstTxWarp prst="textNoShape">
              <a:avLst/>
            </a:prstTxWarp>
          </a:bodyPr>
          <a:lstStyle/>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Average bias relative to LBL ~ -11 to 14% at SZA 30˚ (underestimate) and +11 to 15% at SZA 75˚ (overestimate).</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Diversity is ~ 13% at SZA 30˚ and 12% at SZA 75˚.</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Bias in atmospheric forcing (not shown) &lt; 6% and diversity &lt; 10%.</a:t>
            </a:r>
          </a:p>
          <a:p>
            <a:pPr algn="just">
              <a:spcBef>
                <a:spcPts val="1547"/>
              </a:spcBef>
              <a:buSzPct val="125000"/>
              <a:buFont typeface="Gill Sans" pitchFamily="1" charset="0"/>
              <a:buChar char="•"/>
            </a:pPr>
            <a:r>
              <a:rPr lang="en-US" sz="2400">
                <a:ea typeface="ＭＳ Ｐゴシック" pitchFamily="1" charset="-128"/>
                <a:cs typeface="ＭＳ Ｐゴシック" pitchFamily="1" charset="-128"/>
              </a:rPr>
              <a:t> </a:t>
            </a:r>
            <a:r>
              <a:rPr lang="en-US" sz="2400" u="sng">
                <a:ea typeface="ＭＳ Ｐゴシック" pitchFamily="1" charset="-128"/>
                <a:cs typeface="ＭＳ Ｐゴシック" pitchFamily="1" charset="-128"/>
              </a:rPr>
              <a:t> Results indicate treatment of multiple-scattering is largest contributor to inter-model diversity for aerosol RF in this study.</a:t>
            </a:r>
          </a:p>
        </p:txBody>
      </p:sp>
      <p:sp>
        <p:nvSpPr>
          <p:cNvPr id="21513" name="Rectangle 9"/>
          <p:cNvSpPr>
            <a:spLocks/>
          </p:cNvSpPr>
          <p:nvPr/>
        </p:nvSpPr>
        <p:spPr bwMode="auto">
          <a:xfrm>
            <a:off x="348258" y="705445"/>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sp>
        <p:nvSpPr>
          <p:cNvPr id="21514" name="Rectangle 10"/>
          <p:cNvSpPr>
            <a:spLocks/>
          </p:cNvSpPr>
          <p:nvPr/>
        </p:nvSpPr>
        <p:spPr bwMode="auto">
          <a:xfrm>
            <a:off x="348258" y="3920133"/>
            <a:ext cx="312539" cy="258961"/>
          </a:xfrm>
          <a:prstGeom prst="rect">
            <a:avLst/>
          </a:prstGeom>
          <a:solidFill>
            <a:schemeClr val="accent1"/>
          </a:solidFill>
          <a:ln w="25400">
            <a:noFill/>
            <a:miter lim="800000"/>
            <a:headEnd/>
            <a:tailEnd/>
          </a:ln>
        </p:spPr>
        <p:txBody>
          <a:bodyPr lIns="0" tIns="0" rIns="0" bIns="0">
            <a:prstTxWarp prst="textNoShape">
              <a:avLst/>
            </a:prstTxWarp>
          </a:bodyPr>
          <a:lstStyle/>
          <a:p>
            <a:endParaRPr lang="en-US"/>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3703" y="152400"/>
            <a:ext cx="7696200" cy="838200"/>
          </a:xfrm>
          <a:solidFill>
            <a:schemeClr val="tx2">
              <a:lumMod val="20000"/>
              <a:lumOff val="80000"/>
            </a:schemeClr>
          </a:solidFill>
        </p:spPr>
        <p:txBody>
          <a:bodyPr/>
          <a:lstStyle/>
          <a:p>
            <a:pPr eaLnBrk="1" hangingPunct="1"/>
            <a:r>
              <a:rPr lang="en-US" sz="2800"/>
              <a:t>What CIRC is about</a:t>
            </a:r>
            <a:endParaRPr lang="en-US"/>
          </a:p>
        </p:txBody>
      </p:sp>
      <p:sp>
        <p:nvSpPr>
          <p:cNvPr id="16387" name="Rectangle 3"/>
          <p:cNvSpPr>
            <a:spLocks noGrp="1" noChangeArrowheads="1"/>
          </p:cNvSpPr>
          <p:nvPr>
            <p:ph type="body" idx="1"/>
          </p:nvPr>
        </p:nvSpPr>
        <p:spPr>
          <a:xfrm>
            <a:off x="152400" y="1143000"/>
            <a:ext cx="8915400" cy="3124200"/>
          </a:xfrm>
          <a:solidFill>
            <a:schemeClr val="accent6">
              <a:lumMod val="20000"/>
              <a:lumOff val="80000"/>
            </a:schemeClr>
          </a:solidFill>
          <a:ln w="38100" cmpd="dbl">
            <a:solidFill>
              <a:schemeClr val="tx1"/>
            </a:solidFill>
          </a:ln>
        </p:spPr>
        <p:txBody>
          <a:bodyPr>
            <a:normAutofit fontScale="92500"/>
          </a:bodyPr>
          <a:lstStyle/>
          <a:p>
            <a:pPr eaLnBrk="1" hangingPunct="1">
              <a:lnSpc>
                <a:spcPct val="110000"/>
              </a:lnSpc>
            </a:pPr>
            <a:r>
              <a:rPr lang="en-US" sz="2000"/>
              <a:t>RT model intercomparison intended to be the standard for documenting the performance of RT codes used in Large-Scale Models (LSMs)</a:t>
            </a:r>
          </a:p>
          <a:p>
            <a:pPr eaLnBrk="1" hangingPunct="1">
              <a:lnSpc>
                <a:spcPct val="110000"/>
              </a:lnSpc>
            </a:pPr>
            <a:r>
              <a:rPr lang="en-US" sz="2000"/>
              <a:t>Working group within IRC and (now) GEWEX’s GASS (ex-GCSS)</a:t>
            </a:r>
          </a:p>
          <a:p>
            <a:pPr eaLnBrk="1" hangingPunct="1">
              <a:lnSpc>
                <a:spcPct val="110000"/>
              </a:lnSpc>
            </a:pPr>
            <a:r>
              <a:rPr lang="en-US" sz="2000"/>
              <a:t>Goal is to have RT codes of GCMs (incl. IPCC) report performance against CIRC</a:t>
            </a:r>
          </a:p>
          <a:p>
            <a:pPr eaLnBrk="1" hangingPunct="1">
              <a:lnSpc>
                <a:spcPct val="110000"/>
              </a:lnSpc>
            </a:pPr>
            <a:r>
              <a:rPr lang="en-US" sz="2000"/>
              <a:t>Phase 1 was launched on June 4, 2008</a:t>
            </a:r>
          </a:p>
          <a:p>
            <a:pPr eaLnBrk="1" hangingPunct="1">
              <a:lnSpc>
                <a:spcPct val="110000"/>
              </a:lnSpc>
            </a:pPr>
            <a:r>
              <a:rPr lang="en-US" sz="2000"/>
              <a:t>Phase “1a” was launched on January 19, 2010 (16 simpler variants of Phase I cases)</a:t>
            </a:r>
          </a:p>
          <a:p>
            <a:pPr eaLnBrk="1" hangingPunct="1">
              <a:lnSpc>
                <a:spcPct val="110000"/>
              </a:lnSpc>
            </a:pPr>
            <a:r>
              <a:rPr lang="en-US" sz="2000"/>
              <a:t>Phase I (1 and 1a) is essentially completed</a:t>
            </a:r>
          </a:p>
          <a:p>
            <a:pPr eaLnBrk="1" hangingPunct="1">
              <a:lnSpc>
                <a:spcPct val="110000"/>
              </a:lnSpc>
            </a:pPr>
            <a:r>
              <a:rPr lang="en-US" sz="2000"/>
              <a:t>Website: </a:t>
            </a:r>
            <a:r>
              <a:rPr lang="en-US" sz="2000">
                <a:hlinkClick r:id="rId3"/>
              </a:rPr>
              <a:t>http://circ.gsfc.nasa.gov</a:t>
            </a:r>
            <a:endParaRPr lang="en-US" sz="2000"/>
          </a:p>
          <a:p>
            <a:pPr eaLnBrk="1" hangingPunct="1">
              <a:lnSpc>
                <a:spcPct val="110000"/>
              </a:lnSpc>
            </a:pPr>
            <a:endParaRPr lang="en-US" sz="2000"/>
          </a:p>
        </p:txBody>
      </p:sp>
      <p:sp>
        <p:nvSpPr>
          <p:cNvPr id="16388" name="Rectangle 4"/>
          <p:cNvSpPr>
            <a:spLocks noChangeArrowheads="1"/>
          </p:cNvSpPr>
          <p:nvPr/>
        </p:nvSpPr>
        <p:spPr bwMode="auto">
          <a:xfrm>
            <a:off x="0" y="4267200"/>
            <a:ext cx="91440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1" i="1"/>
              <a:t>How CIRC differs from previous intercomparisons:</a:t>
            </a:r>
            <a:endParaRPr lang="en-US" sz="2000"/>
          </a:p>
          <a:p>
            <a:pPr marL="342900" indent="-342900" eaLnBrk="1" hangingPunct="1">
              <a:lnSpc>
                <a:spcPct val="130000"/>
              </a:lnSpc>
              <a:spcBef>
                <a:spcPct val="20000"/>
              </a:spcBef>
              <a:buFontTx/>
              <a:buChar char="•"/>
            </a:pPr>
            <a:r>
              <a:rPr lang="en-US" sz="2000" i="1" u="sng"/>
              <a:t>Observation-tested</a:t>
            </a:r>
            <a:r>
              <a:rPr lang="en-US" sz="2000"/>
              <a:t> (LW) LBL calculations are used as radiative benchmarks</a:t>
            </a:r>
          </a:p>
          <a:p>
            <a:pPr marL="342900" indent="-342900" eaLnBrk="1" hangingPunct="1">
              <a:lnSpc>
                <a:spcPct val="130000"/>
              </a:lnSpc>
              <a:spcBef>
                <a:spcPct val="20000"/>
              </a:spcBef>
              <a:buFontTx/>
              <a:buChar char="•"/>
            </a:pPr>
            <a:r>
              <a:rPr lang="en-US" sz="2000"/>
              <a:t>Benchmark results are publicly available</a:t>
            </a:r>
          </a:p>
          <a:p>
            <a:pPr marL="342900" indent="-342900" eaLnBrk="1" hangingPunct="1">
              <a:lnSpc>
                <a:spcPct val="130000"/>
              </a:lnSpc>
              <a:spcBef>
                <a:spcPct val="20000"/>
              </a:spcBef>
              <a:buFontTx/>
              <a:buChar char="•"/>
            </a:pPr>
            <a:r>
              <a:rPr lang="en-US" sz="2000"/>
              <a:t>Observationally-based input (chiefly from an ARM product named BBHRP)</a:t>
            </a:r>
          </a:p>
          <a:p>
            <a:pPr marL="342900" indent="-342900" eaLnBrk="1" hangingPunct="1">
              <a:lnSpc>
                <a:spcPct val="130000"/>
              </a:lnSpc>
              <a:spcBef>
                <a:spcPct val="20000"/>
              </a:spcBef>
              <a:buFontTx/>
              <a:buChar char="•"/>
            </a:pPr>
            <a:r>
              <a:rPr lang="en-US" sz="2000"/>
              <a:t>Intended to have flexible structure and be continual (i.e. updated periodically)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569220"/>
          <a:ext cx="8077200" cy="6147121"/>
        </p:xfrm>
        <a:graphic>
          <a:graphicData uri="http://schemas.openxmlformats.org/drawingml/2006/table">
            <a:tbl>
              <a:tblPr/>
              <a:tblGrid>
                <a:gridCol w="1066800"/>
                <a:gridCol w="1828800"/>
                <a:gridCol w="762000"/>
                <a:gridCol w="1295400"/>
                <a:gridCol w="1295400"/>
                <a:gridCol w="1828800"/>
              </a:tblGrid>
              <a:tr h="328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Model Index</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Brief Model Description</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In LSM?</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Experiment variants</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Submitted By</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128"/>
                          <a:cs typeface="ＭＳ Ｐゴシック" charset="-128"/>
                        </a:rPr>
                        <a:t>Reference(s)</a:t>
                      </a:r>
                      <a:endParaRPr kumimoji="0" lang="en-US" sz="1200" b="1" i="0" u="none" strike="noStrike" cap="none" normalizeH="0" baseline="0">
                        <a:ln>
                          <a:noFill/>
                        </a:ln>
                        <a:solidFill>
                          <a:srgbClr val="FFFFFF"/>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0</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LBLRTM v.11.1/HITRAN 2004, MT_CKD_2.0, AER_V_2.0</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Delamere, Mlawer</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Clough et al. (2005)</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1</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RRTM-LW, 10-3000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16 bands, 256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Iacono, Mlawer</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Mlawer et al. (1997);</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Clough et al. (2005);</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2</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RRTMG-LW, 10-3000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16 bands, 140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Iacono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Mlawer et al. (1997); Iacono et al. (2008)</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6778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3</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CLIRAD-LW, 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k-distribution and one-parameter scaling, 10 bands, 85/113 k-points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“High/Low”</a:t>
                      </a: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 accuracy</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Oreopoulos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Chou et al. (2003)</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6778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4</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CCC 0-2500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9 bands, 56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With/without scattering</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Cole, Li</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Li (2002); Li and Barker (2002); Li and Barker (2005); </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00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5</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FLBLM, 40-3000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line-by-line, </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With/without scattering</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Fomin</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Fomin (2006)</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6</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FKDM, 40-3000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23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Fomin</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Fomin (2004)</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87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7</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CAM 3.1, 0-2000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absorptiviy-emissivity approach</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Oreopoulos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Collins et al. (2004)</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8</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FLCKKR (LW), 0-2200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12 bands, 67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Rose, Kratz, Kato, Charlock</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Fu and Liou (1992); Fu et al. (1997)</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6778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9</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RRTMG-LW (as implemented in FMI ECHAM5.4), 10-3000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16 bands, 140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None</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Räisänen</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Mlawer et al. (1997); Iacono et al. (2007)</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10</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ES, 10-3000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9 bands, ESF of band transmissions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With/without scattering</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Manners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Edwards and Slingo (1996); Edwards (1996)</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00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11</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GISS, 50-2000 cm</a:t>
                      </a:r>
                      <a:r>
                        <a:rPr kumimoji="0" lang="en-US" sz="1000" b="0" i="0" u="none" strike="noStrike" cap="none" normalizeH="0" baseline="30000">
                          <a:ln>
                            <a:noFill/>
                          </a:ln>
                          <a:solidFill>
                            <a:srgbClr val="000000"/>
                          </a:solidFill>
                          <a:effectLst/>
                          <a:latin typeface="Arial" charset="0"/>
                          <a:ea typeface="ＭＳ Ｐゴシック" charset="-128"/>
                          <a:cs typeface="ＭＳ Ｐゴシック" charset="-128"/>
                        </a:rPr>
                        <a:t>-1</a:t>
                      </a: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CKD, 33 g-points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Yes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With/without scattering</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Zhang, Rossow, Lacis</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Zhang et al. (2004)</a:t>
                      </a:r>
                      <a:endParaRPr kumimoji="0" lang="en-US" sz="1000" b="0" i="0" u="none" strike="noStrike" cap="none" normalizeH="0" baseline="0">
                        <a:ln>
                          <a:noFill/>
                        </a:ln>
                        <a:solidFill>
                          <a:srgbClr val="000000"/>
                        </a:solidFill>
                        <a:effectLst/>
                        <a:latin typeface="Arial" charset="0"/>
                        <a:ea typeface="Times New Roman" charset="0"/>
                        <a:cs typeface="Times New Roman"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
        <p:nvSpPr>
          <p:cNvPr id="27745" name="TextBox 7"/>
          <p:cNvSpPr txBox="1">
            <a:spLocks noChangeArrowheads="1"/>
          </p:cNvSpPr>
          <p:nvPr/>
        </p:nvSpPr>
        <p:spPr bwMode="auto">
          <a:xfrm>
            <a:off x="2961831" y="39000"/>
            <a:ext cx="3654967" cy="461665"/>
          </a:xfrm>
          <a:prstGeom prst="rect">
            <a:avLst/>
          </a:prstGeom>
          <a:noFill/>
          <a:ln w="9525">
            <a:noFill/>
            <a:miter lim="800000"/>
            <a:headEnd/>
            <a:tailEnd/>
          </a:ln>
        </p:spPr>
        <p:txBody>
          <a:bodyPr wrap="none">
            <a:prstTxWarp prst="textNoShape">
              <a:avLst/>
            </a:prstTxWarp>
            <a:spAutoFit/>
          </a:bodyPr>
          <a:lstStyle/>
          <a:p>
            <a:r>
              <a:rPr lang="en-US" sz="2400">
                <a:solidFill>
                  <a:srgbClr val="3366FF"/>
                </a:solidFill>
              </a:rPr>
              <a:t>Longwave code participants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506160"/>
          <a:ext cx="8610600" cy="6152843"/>
        </p:xfrm>
        <a:graphic>
          <a:graphicData uri="http://schemas.openxmlformats.org/drawingml/2006/table">
            <a:tbl>
              <a:tblPr firstRow="1" bandRow="1">
                <a:tableStyleId>{9DCAF9ED-07DC-4A11-8D7F-57B35C25682E}</a:tableStyleId>
              </a:tblPr>
              <a:tblGrid>
                <a:gridCol w="990600"/>
                <a:gridCol w="1778000"/>
                <a:gridCol w="785029"/>
                <a:gridCol w="1475571"/>
                <a:gridCol w="1600200"/>
                <a:gridCol w="1981200"/>
              </a:tblGrid>
              <a:tr h="127559">
                <a:tc>
                  <a:txBody>
                    <a:bodyPr/>
                    <a:lstStyle/>
                    <a:p>
                      <a:pPr marL="0" marR="0" algn="ctr">
                        <a:spcBef>
                          <a:spcPts val="0"/>
                        </a:spcBef>
                        <a:spcAft>
                          <a:spcPts val="0"/>
                        </a:spcAft>
                      </a:pPr>
                      <a:r>
                        <a:rPr lang="en-US" sz="1100" dirty="0"/>
                        <a:t>Model Index</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100"/>
                        <a:t>Brief Model Description</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100"/>
                        <a:t>In LSM?</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100" dirty="0"/>
                        <a:t>Experiment variants</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100"/>
                        <a:t>Submitted By</a:t>
                      </a:r>
                      <a:endParaRPr lang="en-US" sz="120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100" dirty="0" err="1"/>
                        <a:t>Reference(s</a:t>
                      </a:r>
                      <a:r>
                        <a:rPr lang="en-US" sz="1100" dirty="0"/>
                        <a:t>)</a:t>
                      </a:r>
                      <a:endParaRPr lang="en-US" sz="1200" dirty="0">
                        <a:latin typeface="Times New Roman"/>
                        <a:ea typeface="Times New Roman"/>
                        <a:cs typeface="Times New Roman"/>
                      </a:endParaRPr>
                    </a:p>
                  </a:txBody>
                  <a:tcPr marL="68580" marR="68580" marT="0" marB="0"/>
                </a:tc>
              </a:tr>
              <a:tr h="382676">
                <a:tc>
                  <a:txBody>
                    <a:bodyPr/>
                    <a:lstStyle/>
                    <a:p>
                      <a:pPr marL="0" marR="0" algn="ctr">
                        <a:spcBef>
                          <a:spcPts val="0"/>
                        </a:spcBef>
                        <a:spcAft>
                          <a:spcPts val="0"/>
                        </a:spcAft>
                      </a:pPr>
                      <a:r>
                        <a:rPr lang="en-US" sz="1000" dirty="0"/>
                        <a:t>0</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CHARTS v.4.04/LBLRTM v.11.1/ HITRAN2004, line-by-line</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None</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Delamere, Mlawer</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Moncet and Clough (1997); Clough et al. (2005)</a:t>
                      </a:r>
                      <a:endParaRPr lang="en-US" sz="100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1</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RRTM-SW, 0.2-12.2 µ</a:t>
                      </a:r>
                      <a:r>
                        <a:rPr lang="en-US" sz="1000" dirty="0" err="1"/>
                        <a:t>m</a:t>
                      </a:r>
                      <a:r>
                        <a:rPr lang="en-US" sz="1000" dirty="0"/>
                        <a:t>, CKD, 14 bands, 224 </a:t>
                      </a:r>
                      <a:r>
                        <a:rPr lang="en-US" sz="1000" dirty="0" err="1"/>
                        <a:t>g</a:t>
                      </a:r>
                      <a:r>
                        <a:rPr lang="en-US" sz="1000" dirty="0"/>
                        <a:t>-points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None</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Iacono, Mlawer</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Clough et al. (2005)</a:t>
                      </a:r>
                      <a:endParaRPr lang="en-US" sz="100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2</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RRTMG-SW, 0.2-12.2 µm , CKD, 14 bands, 112 g-points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None</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Iacono, Mlawer</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Iacono et al. (2008)</a:t>
                      </a:r>
                      <a:endParaRPr lang="en-US" sz="1000">
                        <a:latin typeface="Times New Roman"/>
                        <a:ea typeface="Times New Roman"/>
                        <a:cs typeface="Times New Roman"/>
                      </a:endParaRPr>
                    </a:p>
                  </a:txBody>
                  <a:tcPr marL="68580" marR="68580" marT="0" marB="0" anchor="ctr"/>
                </a:tc>
              </a:tr>
              <a:tr h="637794">
                <a:tc>
                  <a:txBody>
                    <a:bodyPr/>
                    <a:lstStyle/>
                    <a:p>
                      <a:pPr marL="0" marR="0" algn="ctr">
                        <a:spcBef>
                          <a:spcPts val="0"/>
                        </a:spcBef>
                        <a:spcAft>
                          <a:spcPts val="0"/>
                        </a:spcAft>
                      </a:pPr>
                      <a:r>
                        <a:rPr lang="en-US" sz="1000"/>
                        <a:t>3</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CLIRAD-SW, 0.175-10 µm, 11 bands, pseudo-monochromatic/k-distribution hybrid, 38 k-points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Two </a:t>
                      </a:r>
                      <a:r>
                        <a:rPr lang="en-US" sz="1000" dirty="0" err="1"/>
                        <a:t>R</a:t>
                      </a:r>
                      <a:r>
                        <a:rPr lang="en-US" sz="1000" baseline="-25000" dirty="0" err="1"/>
                        <a:t>sfc</a:t>
                      </a:r>
                      <a:r>
                        <a:rPr lang="en-US" sz="1000" dirty="0"/>
                        <a:t> averaging methods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Oreopoulos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Chou et al. (1998); Chou and Suarez (2002)</a:t>
                      </a:r>
                      <a:endParaRPr lang="en-US" sz="1000">
                        <a:latin typeface="Times New Roman"/>
                        <a:ea typeface="Times New Roman"/>
                        <a:cs typeface="Times New Roman"/>
                      </a:endParaRPr>
                    </a:p>
                  </a:txBody>
                  <a:tcPr marL="68580" marR="68580" marT="0" marB="0" anchor="ctr"/>
                </a:tc>
              </a:tr>
              <a:tr h="637794">
                <a:tc>
                  <a:txBody>
                    <a:bodyPr/>
                    <a:lstStyle/>
                    <a:p>
                      <a:pPr marL="0" marR="0" algn="ctr">
                        <a:spcBef>
                          <a:spcPts val="0"/>
                        </a:spcBef>
                        <a:spcAft>
                          <a:spcPts val="0"/>
                        </a:spcAft>
                      </a:pPr>
                      <a:r>
                        <a:rPr lang="en-US" sz="1000">
                          <a:latin typeface="+mn-lt"/>
                          <a:ea typeface="+mn-ea"/>
                          <a:cs typeface="+mn-cs"/>
                        </a:rPr>
                        <a:t>4</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CCC, 0.2-9.1 µm, CKD, 4 bands, 40 g-points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Three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Cole, Li</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Li and Barker (2005); Li et al. (2005)</a:t>
                      </a:r>
                      <a:endParaRPr lang="en-US" sz="1000" dirty="0">
                        <a:latin typeface="Times New Roman"/>
                        <a:ea typeface="Times New Roman"/>
                        <a:cs typeface="Times New Roman"/>
                      </a:endParaRPr>
                    </a:p>
                  </a:txBody>
                  <a:tcPr marL="68580" marR="68580" marT="0" marB="0" anchor="ctr"/>
                </a:tc>
              </a:tr>
              <a:tr h="255118">
                <a:tc>
                  <a:txBody>
                    <a:bodyPr/>
                    <a:lstStyle/>
                    <a:p>
                      <a:pPr marL="0" marR="0" algn="ctr">
                        <a:spcBef>
                          <a:spcPts val="0"/>
                        </a:spcBef>
                        <a:spcAft>
                          <a:spcPts val="0"/>
                        </a:spcAft>
                      </a:pPr>
                      <a:r>
                        <a:rPr lang="en-US" sz="1000"/>
                        <a:t>5</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FLBLM/ HITRAN 11v, 0.2-10 µm, line-by-line</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None</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Fomin</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err="1"/>
                        <a:t>Fomin</a:t>
                      </a:r>
                      <a:r>
                        <a:rPr lang="en-US" sz="1000" dirty="0"/>
                        <a:t> and </a:t>
                      </a:r>
                      <a:r>
                        <a:rPr lang="en-US" sz="1000" dirty="0" err="1"/>
                        <a:t>Mazin</a:t>
                      </a:r>
                      <a:r>
                        <a:rPr lang="en-US" sz="1000" dirty="0"/>
                        <a:t> (1998)</a:t>
                      </a:r>
                      <a:endParaRPr lang="en-US" sz="1000" dirty="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6</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FKDM, 0.2-10 µm, CKD, 15 g-points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Two treatments of cloud optical properties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Fomin</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err="1"/>
                        <a:t>Fomin</a:t>
                      </a:r>
                      <a:r>
                        <a:rPr lang="en-US" sz="1000" dirty="0"/>
                        <a:t> and Correa (2005)</a:t>
                      </a:r>
                      <a:endParaRPr lang="en-US" sz="1000" dirty="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7</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CAM 3.1, 0.2-5.0 µm, 19 spectral and pseudo-spectral intervals, </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Two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Oreopoulos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Briegleb (1992); Collins (2001); Collins et al. (2004)</a:t>
                      </a:r>
                      <a:endParaRPr lang="en-US" sz="100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8</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FLCKKR (SW), 0.175-4.0 µm, CKD, 18 bands, 69 g-points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Two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Rose, Kratz, Kato, Charlock</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Fu and Liou (1992)</a:t>
                      </a:r>
                      <a:endParaRPr lang="en-US" sz="1000">
                        <a:latin typeface="Times New Roman"/>
                        <a:ea typeface="Times New Roman"/>
                        <a:cs typeface="Times New Roman"/>
                      </a:endParaRPr>
                    </a:p>
                  </a:txBody>
                  <a:tcPr marL="68580" marR="68580" marT="0" marB="0" anchor="ctr"/>
                </a:tc>
              </a:tr>
              <a:tr h="510235">
                <a:tc>
                  <a:txBody>
                    <a:bodyPr/>
                    <a:lstStyle/>
                    <a:p>
                      <a:pPr marL="0" marR="0" algn="ctr">
                        <a:spcBef>
                          <a:spcPts val="0"/>
                        </a:spcBef>
                        <a:spcAft>
                          <a:spcPts val="0"/>
                        </a:spcAft>
                      </a:pPr>
                      <a:r>
                        <a:rPr lang="en-US" sz="1000"/>
                        <a:t>9</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FMI/ECHAM5.4, 0.185-4 µm, 6 bands, Padé approximants to fit transmission functions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Two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Räisänen</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err="1"/>
                        <a:t>Fouquart</a:t>
                      </a:r>
                      <a:r>
                        <a:rPr lang="en-US" sz="1000" dirty="0"/>
                        <a:t> and </a:t>
                      </a:r>
                      <a:r>
                        <a:rPr lang="en-US" sz="1000" dirty="0" err="1"/>
                        <a:t>Bonnel</a:t>
                      </a:r>
                      <a:r>
                        <a:rPr lang="en-US" sz="1000" dirty="0"/>
                        <a:t> (1980); </a:t>
                      </a:r>
                      <a:r>
                        <a:rPr lang="en-US" sz="1000" dirty="0" err="1"/>
                        <a:t>Cagnazzo</a:t>
                      </a:r>
                      <a:r>
                        <a:rPr lang="en-US" sz="1000" dirty="0"/>
                        <a:t> et al. (2007)</a:t>
                      </a:r>
                      <a:endParaRPr lang="en-US" sz="1000" dirty="0">
                        <a:latin typeface="Times New Roman"/>
                        <a:ea typeface="Times New Roman"/>
                        <a:cs typeface="Times New Roman"/>
                      </a:endParaRPr>
                    </a:p>
                  </a:txBody>
                  <a:tcPr marL="68580" marR="68580" marT="0" marB="0" anchor="ctr"/>
                </a:tc>
              </a:tr>
              <a:tr h="382676">
                <a:tc>
                  <a:txBody>
                    <a:bodyPr/>
                    <a:lstStyle/>
                    <a:p>
                      <a:pPr marL="0" marR="0" algn="ctr">
                        <a:spcBef>
                          <a:spcPts val="0"/>
                        </a:spcBef>
                        <a:spcAft>
                          <a:spcPts val="0"/>
                        </a:spcAft>
                      </a:pPr>
                      <a:r>
                        <a:rPr lang="en-US" sz="1000"/>
                        <a:t>10</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Edwards-Slingo 0.2-10 µm, 6 bands, ESF of band transmissions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Two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Manners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Edwards and </a:t>
                      </a:r>
                      <a:r>
                        <a:rPr lang="en-US" sz="1000" dirty="0" err="1"/>
                        <a:t>Slingo</a:t>
                      </a:r>
                      <a:r>
                        <a:rPr lang="en-US" sz="1000" dirty="0"/>
                        <a:t> (1996) </a:t>
                      </a:r>
                      <a:endParaRPr lang="en-US" sz="1000" dirty="0">
                        <a:latin typeface="Times New Roman"/>
                        <a:ea typeface="Times New Roman"/>
                        <a:cs typeface="Times New Roman"/>
                      </a:endParaRPr>
                    </a:p>
                  </a:txBody>
                  <a:tcPr marL="68580" marR="68580" marT="0" marB="0" anchor="ctr"/>
                </a:tc>
              </a:tr>
              <a:tr h="255118">
                <a:tc>
                  <a:txBody>
                    <a:bodyPr/>
                    <a:lstStyle/>
                    <a:p>
                      <a:pPr marL="0" marR="0" algn="ctr">
                        <a:spcBef>
                          <a:spcPts val="0"/>
                        </a:spcBef>
                        <a:spcAft>
                          <a:spcPts val="0"/>
                        </a:spcAft>
                      </a:pPr>
                      <a:r>
                        <a:rPr lang="en-US" sz="1000"/>
                        <a:t>11</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NASA-GISS v. D, 0.2-5.0 µm, CKD, 15 g-points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Yes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Three R</a:t>
                      </a:r>
                      <a:r>
                        <a:rPr lang="en-US" sz="1000" baseline="-25000"/>
                        <a:t>sfc</a:t>
                      </a:r>
                      <a:r>
                        <a:rPr lang="en-US" sz="1000"/>
                        <a:t> averaging methods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Zhang, Rossow, Lacis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Zhang et al. (2004)</a:t>
                      </a:r>
                      <a:endParaRPr lang="en-US" sz="1000" dirty="0">
                        <a:latin typeface="Times New Roman"/>
                        <a:ea typeface="Times New Roman"/>
                        <a:cs typeface="Times New Roman"/>
                      </a:endParaRPr>
                    </a:p>
                  </a:txBody>
                  <a:tcPr marL="68580" marR="68580" marT="0" marB="0" anchor="ctr"/>
                </a:tc>
              </a:tr>
              <a:tr h="255118">
                <a:tc>
                  <a:txBody>
                    <a:bodyPr/>
                    <a:lstStyle/>
                    <a:p>
                      <a:pPr marL="0" marR="0" algn="ctr">
                        <a:spcBef>
                          <a:spcPts val="0"/>
                        </a:spcBef>
                        <a:spcAft>
                          <a:spcPts val="0"/>
                        </a:spcAft>
                      </a:pPr>
                      <a:r>
                        <a:rPr lang="en-US" sz="1000"/>
                        <a:t>12</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COART, 0.25-4.0 µm, 26 bands, k-distribution</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None</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Jin, Charlock</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Jin et al. (2006)</a:t>
                      </a:r>
                      <a:endParaRPr lang="en-US" sz="1000" dirty="0">
                        <a:latin typeface="Times New Roman"/>
                        <a:ea typeface="Times New Roman"/>
                        <a:cs typeface="Times New Roman"/>
                      </a:endParaRPr>
                    </a:p>
                  </a:txBody>
                  <a:tcPr marL="68580" marR="68580" marT="0" marB="0" anchor="ctr"/>
                </a:tc>
              </a:tr>
              <a:tr h="255118">
                <a:tc>
                  <a:txBody>
                    <a:bodyPr/>
                    <a:lstStyle/>
                    <a:p>
                      <a:pPr marL="0" marR="0" algn="ctr">
                        <a:spcBef>
                          <a:spcPts val="0"/>
                        </a:spcBef>
                        <a:spcAft>
                          <a:spcPts val="0"/>
                        </a:spcAft>
                      </a:pPr>
                      <a:r>
                        <a:rPr lang="en-US" sz="1000"/>
                        <a:t>13</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CLIRAD-SW modified, 0.2</a:t>
                      </a:r>
                      <a:r>
                        <a:rPr lang="en-US" sz="1000" baseline="0"/>
                        <a:t> </a:t>
                      </a:r>
                      <a:r>
                        <a:rPr lang="en-US" sz="1000"/>
                        <a:t>-10 µm, 8 bands,</a:t>
                      </a:r>
                      <a:r>
                        <a:rPr lang="en-US" sz="1000" baseline="0"/>
                        <a:t> </a:t>
                      </a:r>
                      <a:r>
                        <a:rPr lang="en-US" sz="1000"/>
                        <a:t>k-distribution 15 k-points</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latin typeface="+mn-lt"/>
                          <a:ea typeface="+mn-ea"/>
                          <a:cs typeface="+mn-cs"/>
                        </a:rPr>
                        <a:t>No</a:t>
                      </a:r>
                      <a:endParaRPr lang="en-US" sz="10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Two </a:t>
                      </a:r>
                      <a:r>
                        <a:rPr lang="en-US" sz="1000" dirty="0" err="1"/>
                        <a:t>R</a:t>
                      </a:r>
                      <a:r>
                        <a:rPr lang="en-US" sz="1000" baseline="-25000" dirty="0" err="1"/>
                        <a:t>sfc</a:t>
                      </a:r>
                      <a:r>
                        <a:rPr lang="en-US" sz="1000" dirty="0"/>
                        <a:t> averaging methods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dirty="0"/>
                        <a:t>Oreopoulos</a:t>
                      </a:r>
                      <a:endParaRPr lang="en-US" sz="10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000"/>
                        <a:t>Tarasova and Fomin (2007)</a:t>
                      </a:r>
                      <a:endParaRPr lang="en-US" sz="1000">
                        <a:latin typeface="Times New Roman"/>
                        <a:ea typeface="Times New Roman"/>
                        <a:cs typeface="Times New Roman"/>
                      </a:endParaRPr>
                    </a:p>
                  </a:txBody>
                  <a:tcPr marL="68580" marR="68580" marT="0" marB="0" anchor="ctr"/>
                </a:tc>
              </a:tr>
            </a:tbl>
          </a:graphicData>
        </a:graphic>
      </p:graphicFrame>
      <p:sp>
        <p:nvSpPr>
          <p:cNvPr id="28776" name="TextBox 4"/>
          <p:cNvSpPr txBox="1">
            <a:spLocks noChangeArrowheads="1"/>
          </p:cNvSpPr>
          <p:nvPr/>
        </p:nvSpPr>
        <p:spPr bwMode="auto">
          <a:xfrm>
            <a:off x="2982325" y="-51720"/>
            <a:ext cx="3732512" cy="461665"/>
          </a:xfrm>
          <a:prstGeom prst="rect">
            <a:avLst/>
          </a:prstGeom>
          <a:noFill/>
          <a:ln w="9525">
            <a:noFill/>
            <a:miter lim="800000"/>
            <a:headEnd/>
            <a:tailEnd/>
          </a:ln>
        </p:spPr>
        <p:txBody>
          <a:bodyPr wrap="none">
            <a:prstTxWarp prst="textNoShape">
              <a:avLst/>
            </a:prstTxWarp>
            <a:spAutoFit/>
          </a:bodyPr>
          <a:lstStyle/>
          <a:p>
            <a:r>
              <a:rPr lang="en-US" sz="2400">
                <a:solidFill>
                  <a:srgbClr val="3366FF"/>
                </a:solidFill>
              </a:rPr>
              <a:t>Shortwave code participants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609600"/>
            <a:ext cx="8915400" cy="762000"/>
          </a:xfrm>
          <a:solidFill>
            <a:schemeClr val="tx2">
              <a:lumMod val="20000"/>
              <a:lumOff val="80000"/>
            </a:schemeClr>
          </a:solidFill>
        </p:spPr>
        <p:txBody>
          <a:bodyPr/>
          <a:lstStyle/>
          <a:p>
            <a:pPr eaLnBrk="1" hangingPunct="1"/>
            <a:r>
              <a:rPr lang="en-US" sz="2800"/>
              <a:t>CIRC activities since last report and status</a:t>
            </a:r>
            <a:endParaRPr lang="en-US"/>
          </a:p>
        </p:txBody>
      </p:sp>
      <p:sp>
        <p:nvSpPr>
          <p:cNvPr id="46083" name="Rectangle 3"/>
          <p:cNvSpPr>
            <a:spLocks noGrp="1" noChangeArrowheads="1"/>
          </p:cNvSpPr>
          <p:nvPr>
            <p:ph type="body" idx="1"/>
          </p:nvPr>
        </p:nvSpPr>
        <p:spPr>
          <a:xfrm>
            <a:off x="152400" y="1456266"/>
            <a:ext cx="8839200" cy="4563533"/>
          </a:xfrm>
          <a:noFill/>
        </p:spPr>
        <p:txBody>
          <a:bodyPr>
            <a:normAutofit fontScale="92500" lnSpcReduction="20000"/>
          </a:bodyPr>
          <a:lstStyle/>
          <a:p>
            <a:pPr>
              <a:lnSpc>
                <a:spcPct val="90000"/>
              </a:lnSpc>
              <a:spcBef>
                <a:spcPct val="50000"/>
              </a:spcBef>
              <a:buNone/>
            </a:pPr>
            <a:endParaRPr lang="en-US" sz="2400"/>
          </a:p>
          <a:p>
            <a:pPr>
              <a:lnSpc>
                <a:spcPct val="90000"/>
              </a:lnSpc>
              <a:spcBef>
                <a:spcPct val="50000"/>
              </a:spcBef>
            </a:pPr>
            <a:r>
              <a:rPr lang="en-US" sz="2400"/>
              <a:t>Completed Phase I in late 2011.</a:t>
            </a:r>
          </a:p>
          <a:p>
            <a:pPr>
              <a:lnSpc>
                <a:spcPct val="90000"/>
              </a:lnSpc>
              <a:spcBef>
                <a:spcPct val="50000"/>
              </a:spcBef>
            </a:pPr>
            <a:r>
              <a:rPr lang="en-US" sz="2400"/>
              <a:t>JGR-Atmos paper published March 2012 (promoted as an ARM research highlight)</a:t>
            </a:r>
          </a:p>
          <a:p>
            <a:pPr>
              <a:lnSpc>
                <a:spcPct val="90000"/>
              </a:lnSpc>
              <a:spcBef>
                <a:spcPct val="50000"/>
              </a:spcBef>
            </a:pPr>
            <a:r>
              <a:rPr lang="en-US" sz="2400"/>
              <a:t>Moved from GEWEX’s GRP (now GDAP) to GEWEX’s GASS (ex-GCSS) (unclear how this will affect CIRC direction)</a:t>
            </a:r>
          </a:p>
          <a:p>
            <a:pPr>
              <a:lnSpc>
                <a:spcPct val="90000"/>
              </a:lnSpc>
              <a:spcBef>
                <a:spcPct val="50000"/>
              </a:spcBef>
            </a:pPr>
            <a:r>
              <a:rPr lang="en-US" sz="2400"/>
              <a:t>CIRC presentation (poster) at this meeting</a:t>
            </a:r>
          </a:p>
          <a:p>
            <a:pPr>
              <a:lnSpc>
                <a:spcPct val="90000"/>
              </a:lnSpc>
              <a:spcBef>
                <a:spcPct val="50000"/>
              </a:spcBef>
            </a:pPr>
            <a:r>
              <a:rPr lang="en-US" sz="2400"/>
              <a:t>CIRC presentation forthcoming in Pan-GASS meeting September 2012</a:t>
            </a:r>
          </a:p>
          <a:p>
            <a:pPr>
              <a:lnSpc>
                <a:spcPct val="90000"/>
              </a:lnSpc>
              <a:spcBef>
                <a:spcPct val="50000"/>
              </a:spcBef>
            </a:pPr>
            <a:r>
              <a:rPr lang="en-US" sz="2400"/>
              <a:t>Mlawer presented to WGCM/WGNE meeting in October 2011 following letter of IRC to WGCM (Bony)</a:t>
            </a:r>
          </a:p>
          <a:p>
            <a:pPr>
              <a:lnSpc>
                <a:spcPct val="90000"/>
              </a:lnSpc>
              <a:spcBef>
                <a:spcPct val="50000"/>
              </a:spcBef>
            </a:pPr>
            <a:r>
              <a:rPr lang="en-US" sz="2400"/>
              <a:t>Unfinished business: Post submissions of Phase I participants on CIRC website</a:t>
            </a:r>
          </a:p>
          <a:p>
            <a:pPr>
              <a:lnSpc>
                <a:spcPct val="90000"/>
              </a:lnSpc>
              <a:spcBef>
                <a:spcPct val="50000"/>
              </a:spcBef>
            </a:pPr>
            <a:r>
              <a:rPr lang="en-US" sz="2400"/>
              <a:t>CIRC remains unfunded</a:t>
            </a:r>
          </a:p>
          <a:p>
            <a:pPr>
              <a:lnSpc>
                <a:spcPct val="90000"/>
              </a:lnSpc>
              <a:spcBef>
                <a:spcPct val="50000"/>
              </a:spcBef>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rcRect l="9414" t="2831" r="24619" b="45136"/>
          <a:stretch>
            <a:fillRect/>
          </a:stretch>
        </p:blipFill>
        <p:spPr>
          <a:xfrm>
            <a:off x="714374" y="51427"/>
            <a:ext cx="3332692" cy="3401897"/>
          </a:xfrm>
          <a:prstGeom prst="rect">
            <a:avLst/>
          </a:prstGeom>
        </p:spPr>
      </p:pic>
      <p:pic>
        <p:nvPicPr>
          <p:cNvPr id="21" name="Picture 20"/>
          <p:cNvPicPr>
            <a:picLocks noChangeAspect="1"/>
          </p:cNvPicPr>
          <p:nvPr/>
        </p:nvPicPr>
        <p:blipFill>
          <a:blip r:embed="rId3"/>
          <a:stretch>
            <a:fillRect/>
          </a:stretch>
        </p:blipFill>
        <p:spPr>
          <a:xfrm>
            <a:off x="2449318" y="3407410"/>
            <a:ext cx="4086225" cy="3450590"/>
          </a:xfrm>
          <a:prstGeom prst="rect">
            <a:avLst/>
          </a:prstGeom>
        </p:spPr>
      </p:pic>
      <p:pic>
        <p:nvPicPr>
          <p:cNvPr id="22" name="Picture 21"/>
          <p:cNvPicPr>
            <a:picLocks noChangeAspect="1"/>
          </p:cNvPicPr>
          <p:nvPr/>
        </p:nvPicPr>
        <p:blipFill>
          <a:blip r:embed="rId4"/>
          <a:stretch>
            <a:fillRect/>
          </a:stretch>
        </p:blipFill>
        <p:spPr>
          <a:xfrm>
            <a:off x="4271812" y="81199"/>
            <a:ext cx="3574415" cy="3326765"/>
          </a:xfrm>
          <a:prstGeom prst="rect">
            <a:avLst/>
          </a:prstGeom>
        </p:spPr>
      </p:pic>
      <p:sp>
        <p:nvSpPr>
          <p:cNvPr id="5" name="TextBox 4"/>
          <p:cNvSpPr txBox="1"/>
          <p:nvPr/>
        </p:nvSpPr>
        <p:spPr>
          <a:xfrm>
            <a:off x="6965464" y="4659952"/>
            <a:ext cx="1540356" cy="369332"/>
          </a:xfrm>
          <a:prstGeom prst="rect">
            <a:avLst/>
          </a:prstGeom>
          <a:noFill/>
        </p:spPr>
        <p:txBody>
          <a:bodyPr wrap="none" rtlCol="0">
            <a:spAutoFit/>
          </a:bodyPr>
          <a:lstStyle/>
          <a:p>
            <a:r>
              <a:rPr lang="en-US"/>
              <a:t>Model-LBL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7833021" y="1953606"/>
            <a:ext cx="775970" cy="3112135"/>
          </a:xfrm>
          <a:prstGeom prst="rect">
            <a:avLst/>
          </a:prstGeom>
        </p:spPr>
      </p:pic>
      <p:pic>
        <p:nvPicPr>
          <p:cNvPr id="24" name="Picture 23"/>
          <p:cNvPicPr>
            <a:picLocks noChangeAspect="1"/>
          </p:cNvPicPr>
          <p:nvPr/>
        </p:nvPicPr>
        <p:blipFill>
          <a:blip r:embed="rId3"/>
          <a:stretch>
            <a:fillRect/>
          </a:stretch>
        </p:blipFill>
        <p:spPr>
          <a:xfrm>
            <a:off x="4267200" y="3436740"/>
            <a:ext cx="3417570" cy="3409315"/>
          </a:xfrm>
          <a:prstGeom prst="rect">
            <a:avLst/>
          </a:prstGeom>
        </p:spPr>
      </p:pic>
      <p:pic>
        <p:nvPicPr>
          <p:cNvPr id="25" name="Picture 24"/>
          <p:cNvPicPr>
            <a:picLocks noChangeAspect="1"/>
          </p:cNvPicPr>
          <p:nvPr/>
        </p:nvPicPr>
        <p:blipFill>
          <a:blip r:embed="rId4"/>
          <a:stretch>
            <a:fillRect/>
          </a:stretch>
        </p:blipFill>
        <p:spPr>
          <a:xfrm>
            <a:off x="423828" y="3436740"/>
            <a:ext cx="3846830" cy="3417570"/>
          </a:xfrm>
          <a:prstGeom prst="rect">
            <a:avLst/>
          </a:prstGeom>
        </p:spPr>
      </p:pic>
      <p:pic>
        <p:nvPicPr>
          <p:cNvPr id="26" name="Picture 25"/>
          <p:cNvPicPr>
            <a:picLocks noChangeAspect="1"/>
          </p:cNvPicPr>
          <p:nvPr/>
        </p:nvPicPr>
        <p:blipFill>
          <a:blip r:embed="rId5"/>
          <a:stretch>
            <a:fillRect/>
          </a:stretch>
        </p:blipFill>
        <p:spPr>
          <a:xfrm>
            <a:off x="491868" y="113060"/>
            <a:ext cx="3516630" cy="3335020"/>
          </a:xfrm>
          <a:prstGeom prst="rect">
            <a:avLst/>
          </a:prstGeom>
        </p:spPr>
      </p:pic>
      <p:pic>
        <p:nvPicPr>
          <p:cNvPr id="27" name="Picture 26"/>
          <p:cNvPicPr>
            <a:picLocks noChangeAspect="1"/>
          </p:cNvPicPr>
          <p:nvPr/>
        </p:nvPicPr>
        <p:blipFill>
          <a:blip r:embed="rId6"/>
          <a:stretch>
            <a:fillRect/>
          </a:stretch>
        </p:blipFill>
        <p:spPr>
          <a:xfrm>
            <a:off x="4243265" y="55280"/>
            <a:ext cx="3656965" cy="3442335"/>
          </a:xfrm>
          <a:prstGeom prst="rect">
            <a:avLst/>
          </a:prstGeom>
        </p:spPr>
      </p:pic>
      <p:sp>
        <p:nvSpPr>
          <p:cNvPr id="7" name="TextBox 6"/>
          <p:cNvSpPr txBox="1"/>
          <p:nvPr/>
        </p:nvSpPr>
        <p:spPr>
          <a:xfrm>
            <a:off x="7573648" y="1466856"/>
            <a:ext cx="1540356" cy="369332"/>
          </a:xfrm>
          <a:prstGeom prst="rect">
            <a:avLst/>
          </a:prstGeom>
          <a:noFill/>
        </p:spPr>
        <p:txBody>
          <a:bodyPr wrap="none" rtlCol="0">
            <a:spAutoFit/>
          </a:bodyPr>
          <a:lstStyle/>
          <a:p>
            <a:r>
              <a:rPr lang="en-US"/>
              <a:t>Model-LBL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2658532" y="55934"/>
            <a:ext cx="4039162" cy="646331"/>
          </a:xfrm>
          <a:prstGeom prst="rect">
            <a:avLst/>
          </a:prstGeom>
          <a:noFill/>
          <a:ln w="9525">
            <a:noFill/>
            <a:miter lim="800000"/>
            <a:headEnd/>
            <a:tailEnd/>
          </a:ln>
        </p:spPr>
        <p:txBody>
          <a:bodyPr wrap="none">
            <a:prstTxWarp prst="textNoShape">
              <a:avLst/>
            </a:prstTxWarp>
            <a:spAutoFit/>
          </a:bodyPr>
          <a:lstStyle/>
          <a:p>
            <a:r>
              <a:rPr lang="en-US" sz="3600">
                <a:solidFill>
                  <a:srgbClr val="3366FF"/>
                </a:solidFill>
              </a:rPr>
              <a:t>Overall performance</a:t>
            </a:r>
          </a:p>
        </p:txBody>
      </p:sp>
      <p:graphicFrame>
        <p:nvGraphicFramePr>
          <p:cNvPr id="24578" name="Object 2"/>
          <p:cNvGraphicFramePr>
            <a:graphicFrameLocks noChangeAspect="1"/>
          </p:cNvGraphicFramePr>
          <p:nvPr/>
        </p:nvGraphicFramePr>
        <p:xfrm>
          <a:off x="2366991" y="1278467"/>
          <a:ext cx="4233335" cy="978959"/>
        </p:xfrm>
        <a:graphic>
          <a:graphicData uri="http://schemas.openxmlformats.org/presentationml/2006/ole">
            <mc:AlternateContent xmlns:mc="http://schemas.openxmlformats.org/markup-compatibility/2006">
              <mc:Choice xmlns:v="urn:schemas-microsoft-com:vml" Requires="v">
                <p:oleObj spid="_x0000_s27652" name="Equation" r:id="rId3" imgW="2032000" imgH="469900" progId="Equation.3">
                  <p:embed/>
                </p:oleObj>
              </mc:Choice>
              <mc:Fallback>
                <p:oleObj name="Equation" r:id="rId3" imgW="2032000" imgH="469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91" y="1278467"/>
                        <a:ext cx="4233335" cy="9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p:cNvPicPr>
            <a:picLocks noChangeAspect="1"/>
          </p:cNvPicPr>
          <p:nvPr/>
        </p:nvPicPr>
        <p:blipFill>
          <a:blip r:embed="rId5"/>
          <a:stretch>
            <a:fillRect/>
          </a:stretch>
        </p:blipFill>
        <p:spPr>
          <a:xfrm>
            <a:off x="445059" y="2623608"/>
            <a:ext cx="4038600" cy="3362325"/>
          </a:xfrm>
          <a:prstGeom prst="rect">
            <a:avLst/>
          </a:prstGeom>
        </p:spPr>
      </p:pic>
      <p:pic>
        <p:nvPicPr>
          <p:cNvPr id="7" name="Picture 6"/>
          <p:cNvPicPr>
            <a:picLocks noChangeAspect="1"/>
          </p:cNvPicPr>
          <p:nvPr/>
        </p:nvPicPr>
        <p:blipFill>
          <a:blip r:embed="rId6"/>
          <a:stretch>
            <a:fillRect/>
          </a:stretch>
        </p:blipFill>
        <p:spPr>
          <a:xfrm>
            <a:off x="4664106" y="2606674"/>
            <a:ext cx="4067175" cy="3352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 y="609600"/>
            <a:ext cx="8915400" cy="762000"/>
          </a:xfrm>
          <a:solidFill>
            <a:schemeClr val="tx2">
              <a:lumMod val="20000"/>
              <a:lumOff val="80000"/>
            </a:schemeClr>
          </a:solidFill>
        </p:spPr>
        <p:txBody>
          <a:bodyPr/>
          <a:lstStyle/>
          <a:p>
            <a:pPr eaLnBrk="1" hangingPunct="1"/>
            <a:r>
              <a:rPr lang="en-US" sz="2800"/>
              <a:t>Recommendations to IRC</a:t>
            </a:r>
            <a:endParaRPr lang="en-US"/>
          </a:p>
        </p:txBody>
      </p:sp>
      <p:sp>
        <p:nvSpPr>
          <p:cNvPr id="46083" name="Rectangle 3"/>
          <p:cNvSpPr>
            <a:spLocks noGrp="1" noChangeArrowheads="1"/>
          </p:cNvSpPr>
          <p:nvPr>
            <p:ph type="body" idx="1"/>
          </p:nvPr>
        </p:nvSpPr>
        <p:spPr>
          <a:xfrm>
            <a:off x="152400" y="1456266"/>
            <a:ext cx="8839200" cy="4563533"/>
          </a:xfrm>
          <a:noFill/>
        </p:spPr>
        <p:txBody>
          <a:bodyPr>
            <a:normAutofit fontScale="92500"/>
          </a:bodyPr>
          <a:lstStyle/>
          <a:p>
            <a:pPr>
              <a:lnSpc>
                <a:spcPct val="90000"/>
              </a:lnSpc>
              <a:spcBef>
                <a:spcPct val="50000"/>
              </a:spcBef>
              <a:buNone/>
            </a:pPr>
            <a:endParaRPr lang="en-US" sz="2400"/>
          </a:p>
          <a:p>
            <a:pPr>
              <a:lnSpc>
                <a:spcPct val="90000"/>
              </a:lnSpc>
              <a:spcBef>
                <a:spcPct val="50000"/>
              </a:spcBef>
            </a:pPr>
            <a:r>
              <a:rPr lang="en-US" sz="2400"/>
              <a:t>Continued IRC advocacy to help with funding, consolidation of CIRC as de facto RT code evaluation standard, and expansion of participation.</a:t>
            </a:r>
          </a:p>
          <a:p>
            <a:pPr>
              <a:lnSpc>
                <a:spcPct val="90000"/>
              </a:lnSpc>
              <a:spcBef>
                <a:spcPct val="50000"/>
              </a:spcBef>
            </a:pPr>
            <a:r>
              <a:rPr lang="en-US" sz="2400"/>
              <a:t>Follow-up from our WGCM interactions.  Will there be anything in IPCC about RT code quality in CMIP5 GCMs, what is WGCM doing to encourage this? </a:t>
            </a:r>
          </a:p>
          <a:p>
            <a:pPr>
              <a:lnSpc>
                <a:spcPct val="90000"/>
              </a:lnSpc>
              <a:spcBef>
                <a:spcPct val="50000"/>
              </a:spcBef>
            </a:pPr>
            <a:r>
              <a:rPr lang="en-US" sz="2400"/>
              <a:t>Reach out to GASS to see the degree to which their and IRC’s vision about CIRC match</a:t>
            </a:r>
          </a:p>
          <a:p>
            <a:pPr>
              <a:lnSpc>
                <a:spcPct val="90000"/>
              </a:lnSpc>
              <a:spcBef>
                <a:spcPct val="50000"/>
              </a:spcBef>
            </a:pPr>
            <a:r>
              <a:rPr lang="en-US" sz="2400"/>
              <a:t>State that RT codes used for reconstruction of radiation budgets from geophysical parameter retrievals need to be evaluated via CIRC </a:t>
            </a:r>
          </a:p>
          <a:p>
            <a:pPr>
              <a:lnSpc>
                <a:spcPct val="90000"/>
              </a:lnSpc>
              <a:spcBef>
                <a:spcPct val="50000"/>
              </a:spcBef>
            </a:pPr>
            <a:r>
              <a:rPr lang="en-US" sz="2400"/>
              <a:t>Direct communication with project  managers of radiation-related science at NASA, DOE and NOAA to encourage funding of Phase II.</a:t>
            </a:r>
          </a:p>
          <a:p>
            <a:pPr>
              <a:lnSpc>
                <a:spcPct val="90000"/>
              </a:lnSpc>
              <a:spcBef>
                <a:spcPct val="50000"/>
              </a:spcBef>
            </a:pPr>
            <a:endParaRPr lang="en-US" sz="240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4212</TotalTime>
  <Words>3186</Words>
  <Application>Microsoft Macintosh PowerPoint</Application>
  <PresentationFormat>On-screen Show (4:3)</PresentationFormat>
  <Paragraphs>451</Paragraphs>
  <Slides>18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What CIRC is about</vt:lpstr>
      <vt:lpstr>PowerPoint Presentation</vt:lpstr>
      <vt:lpstr>PowerPoint Presentation</vt:lpstr>
      <vt:lpstr>CIRC activities since last report and status</vt:lpstr>
      <vt:lpstr>PowerPoint Presentation</vt:lpstr>
      <vt:lpstr>PowerPoint Presentation</vt:lpstr>
      <vt:lpstr>PowerPoint Presentation</vt:lpstr>
      <vt:lpstr>Recommendations to IRC</vt:lpstr>
      <vt:lpstr>Intercomparison of shortwave radiative transfer schemes in global aerosol modeling: Results from the AeroCom Radiative Transfer Experiment</vt:lpstr>
      <vt:lpstr>PowerPoint Presentation</vt:lpstr>
      <vt:lpstr>Experiment Protocol</vt:lpstr>
      <vt:lpstr>PDFs of Aerosol RF bias relative to benchmark LBL Results</vt:lpstr>
      <vt:lpstr>AeroCom Current and Future Activities</vt:lpstr>
      <vt:lpstr>Spare Slides</vt:lpstr>
      <vt:lpstr>Results: Rayleigh Atmosphere (Case 1) </vt:lpstr>
      <vt:lpstr>Results: Scattering Aerosol TOA Radiative Forcing (RF)</vt:lpstr>
      <vt:lpstr>Results: Absorbing Aerosol TOA Radiative Forcing (RF)</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Lazaros Oreopoulos</dc:creator>
  <cp:lastModifiedBy>Carol Russell</cp:lastModifiedBy>
  <cp:revision>33</cp:revision>
  <dcterms:created xsi:type="dcterms:W3CDTF">2012-08-03T14:59:07Z</dcterms:created>
  <dcterms:modified xsi:type="dcterms:W3CDTF">2012-08-07T04:16:32Z</dcterms:modified>
</cp:coreProperties>
</file>