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3" r:id="rId6"/>
    <p:sldId id="258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22314-486D-48E4-B35C-A8E19D6E67FC}" type="datetimeFigureOut">
              <a:rPr lang="nl-NL" smtClean="0"/>
              <a:t>29-8-2017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71E22-658C-453A-9B7B-BA4C8FCE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11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758-4061-455E-95C3-9510B4EBCA26}" type="datetime1">
              <a:rPr lang="nl-NL" smtClean="0"/>
              <a:t>29-8-2017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17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5046-2E27-48AF-8C64-E23F03B0E858}" type="datetime1">
              <a:rPr lang="nl-NL" smtClean="0"/>
              <a:t>29-8-2017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84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5A2A-BFD1-418A-8A2D-F55103F3BEAD}" type="datetime1">
              <a:rPr lang="nl-NL" smtClean="0"/>
              <a:t>29-8-2017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75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B4-D879-42DE-9228-FE6845D0752E}" type="datetime1">
              <a:rPr lang="nl-NL" smtClean="0"/>
              <a:t>29-8-2017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842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39BC-359A-4B51-9DA4-ADE223CDBE5E}" type="datetime1">
              <a:rPr lang="nl-NL" smtClean="0"/>
              <a:t>29-8-2017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21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A3AE-8597-4F7C-8193-D44D4D8C21C2}" type="datetime1">
              <a:rPr lang="nl-NL" smtClean="0"/>
              <a:t>29-8-2017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27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1752-594A-426C-B964-AF7FB44F22EE}" type="datetime1">
              <a:rPr lang="nl-NL" smtClean="0"/>
              <a:t>29-8-2017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24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1AE2-78CD-460B-9A31-225A5CF0E195}" type="datetime1">
              <a:rPr lang="nl-NL" smtClean="0"/>
              <a:t>29-8-2017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311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254-A56A-4391-A1E7-97CF062D9720}" type="datetime1">
              <a:rPr lang="nl-NL" smtClean="0"/>
              <a:t>29-8-2017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54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A4CF-E6A2-4146-AA86-70AE224FF5BB}" type="datetime1">
              <a:rPr lang="nl-NL" smtClean="0"/>
              <a:t>29-8-2017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17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11AC-5EBB-403E-B832-46B22B73902C}" type="datetime1">
              <a:rPr lang="nl-NL" smtClean="0"/>
              <a:t>29-8-2017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85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01631-6A19-4DF3-8BF7-D488EF6CB59E}" type="datetime1">
              <a:rPr lang="nl-NL" smtClean="0"/>
              <a:t>29-8-2017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657C-0553-4ECA-9924-A7596E27D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557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ammes@knmi.n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tammes@knmi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en-US" b="1" dirty="0" smtClean="0"/>
              <a:t>Hyperspectral radiation:  measurements and modelling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3356992"/>
            <a:ext cx="7488832" cy="28803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Proposal for a new IRC working group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Piet </a:t>
            </a:r>
            <a:r>
              <a:rPr lang="en-US" sz="2600" dirty="0" err="1" smtClean="0"/>
              <a:t>Stammes</a:t>
            </a:r>
            <a:r>
              <a:rPr lang="en-US" sz="2600" dirty="0" smtClean="0"/>
              <a:t>, KNMI, Netherlands</a:t>
            </a:r>
          </a:p>
          <a:p>
            <a:r>
              <a:rPr lang="en-US" sz="2600" dirty="0" smtClean="0">
                <a:hlinkClick r:id="rId2"/>
              </a:rPr>
              <a:t>stammes@knmi.nl</a:t>
            </a:r>
            <a:endParaRPr lang="en-US" sz="2600" dirty="0" smtClean="0"/>
          </a:p>
          <a:p>
            <a:endParaRPr lang="en-US" sz="2600" dirty="0"/>
          </a:p>
          <a:p>
            <a:r>
              <a:rPr lang="en-US" sz="1900" dirty="0" smtClean="0">
                <a:solidFill>
                  <a:srgbClr val="0070C0"/>
                </a:solidFill>
              </a:rPr>
              <a:t>IRC Business Meeting, Cape Town, 30 August 2017</a:t>
            </a:r>
            <a:endParaRPr lang="nl-NL" sz="1900" dirty="0">
              <a:solidFill>
                <a:srgbClr val="0070C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7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Trend in satellite and ground-based measurements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085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High-spectral resolution radiation measurements in contiguous spectral ranges for retrieval of atmospheric </a:t>
            </a:r>
            <a:r>
              <a:rPr lang="en-US" b="1" i="1" dirty="0" smtClean="0"/>
              <a:t>composition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Satellites - Solar range</a:t>
            </a:r>
            <a:r>
              <a:rPr lang="en-US" dirty="0" smtClean="0"/>
              <a:t>: </a:t>
            </a:r>
          </a:p>
          <a:p>
            <a:r>
              <a:rPr lang="en-US" sz="2800" dirty="0" smtClean="0"/>
              <a:t>Contiguous: GOME, SCIAMACHY, OMI, GOME-2, …</a:t>
            </a:r>
          </a:p>
          <a:p>
            <a:pPr marL="0" indent="0">
              <a:buNone/>
            </a:pPr>
            <a:r>
              <a:rPr lang="en-US" sz="2800" i="1" dirty="0" smtClean="0"/>
              <a:t>	Future: TROPOMI, GEMS, TEMPO, Sentinel-4, EMI,	Sentinel-5, CLARREO, …</a:t>
            </a:r>
          </a:p>
          <a:p>
            <a:r>
              <a:rPr lang="en-US" sz="2800" dirty="0" smtClean="0"/>
              <a:t>Specific bands: GOSAT, OCO-2, </a:t>
            </a:r>
            <a:r>
              <a:rPr lang="en-US" sz="2800" dirty="0" err="1" smtClean="0"/>
              <a:t>TanSat</a:t>
            </a:r>
            <a:r>
              <a:rPr lang="en-US" sz="2800" dirty="0" smtClean="0"/>
              <a:t>, …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Satellites - Thermal </a:t>
            </a:r>
            <a:r>
              <a:rPr lang="en-US" b="1" dirty="0">
                <a:solidFill>
                  <a:srgbClr val="C00000"/>
                </a:solidFill>
              </a:rPr>
              <a:t>range</a:t>
            </a:r>
            <a:r>
              <a:rPr lang="en-US" sz="2800" dirty="0"/>
              <a:t>:</a:t>
            </a:r>
          </a:p>
          <a:p>
            <a:r>
              <a:rPr lang="en-US" sz="2800" dirty="0" smtClean="0"/>
              <a:t>Contiguous: AIRS, IASI, </a:t>
            </a:r>
            <a:r>
              <a:rPr lang="en-US" sz="2800" dirty="0" err="1" smtClean="0"/>
              <a:t>CrIS</a:t>
            </a:r>
            <a:r>
              <a:rPr lang="en-US" sz="2800" dirty="0"/>
              <a:t>, … </a:t>
            </a:r>
          </a:p>
          <a:p>
            <a:pPr marL="0" indent="0">
              <a:buNone/>
            </a:pPr>
            <a:r>
              <a:rPr lang="en-US" sz="2800" i="1" dirty="0" smtClean="0"/>
              <a:t>	Future: IRS, IASI-NG</a:t>
            </a:r>
            <a:r>
              <a:rPr lang="en-US" sz="2800" i="1" dirty="0"/>
              <a:t>, </a:t>
            </a:r>
            <a:r>
              <a:rPr lang="en-US" sz="2800" i="1" dirty="0" smtClean="0"/>
              <a:t>…</a:t>
            </a:r>
            <a:endParaRPr lang="nl-NL" sz="2800" i="1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i="1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52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2390"/>
            <a:ext cx="4451453" cy="3116017"/>
          </a:xfr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13667"/>
            <a:ext cx="8438288" cy="2952327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724128" y="2564236"/>
            <a:ext cx="3182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SCIAMACHY, 2002-2012</a:t>
            </a:r>
          </a:p>
          <a:p>
            <a:r>
              <a:rPr lang="en-US" sz="2400" dirty="0" smtClean="0"/>
              <a:t>8000 spectral points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6332192" y="6365632"/>
            <a:ext cx="23754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Tilstra</a:t>
            </a:r>
            <a:r>
              <a:rPr lang="en-US" dirty="0" smtClean="0"/>
              <a:t> et al., JGR, 2017)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572000" y="688213"/>
            <a:ext cx="4373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GOME &amp; GOME-2, 1995 - current</a:t>
            </a:r>
          </a:p>
          <a:p>
            <a:r>
              <a:rPr lang="en-US" sz="2400" dirty="0" smtClean="0"/>
              <a:t>4000 spectral points</a:t>
            </a:r>
            <a:endParaRPr lang="nl-NL" sz="2400" dirty="0"/>
          </a:p>
        </p:txBody>
      </p:sp>
      <p:sp>
        <p:nvSpPr>
          <p:cNvPr id="2" name="Tekstvak 1"/>
          <p:cNvSpPr txBox="1"/>
          <p:nvPr/>
        </p:nvSpPr>
        <p:spPr>
          <a:xfrm>
            <a:off x="5008802" y="1840404"/>
            <a:ext cx="3725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Resolution: 0.2 – 0.5 nm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87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IASI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11560" y="1196752"/>
            <a:ext cx="55074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Spectral range: 650 – 2760 cm</a:t>
            </a:r>
            <a:r>
              <a:rPr lang="en-US" sz="2800" baseline="30000" dirty="0" smtClean="0">
                <a:solidFill>
                  <a:srgbClr val="C00000"/>
                </a:solidFill>
              </a:rPr>
              <a:t>-1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Spectral resolution: 0.35 – 0.50 cm</a:t>
            </a:r>
            <a:r>
              <a:rPr lang="en-US" sz="2800" baseline="30000" dirty="0" smtClean="0">
                <a:solidFill>
                  <a:srgbClr val="C00000"/>
                </a:solidFill>
              </a:rPr>
              <a:t>-1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8400 spectral points</a:t>
            </a:r>
            <a:endParaRPr lang="nl-NL" sz="2800" dirty="0">
              <a:solidFill>
                <a:srgbClr val="C0000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708919"/>
            <a:ext cx="5832648" cy="408448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7380312" y="6237312"/>
            <a:ext cx="1276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CNES</a:t>
            </a:r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4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Challenge and advantage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interpret the spectra, we need to accurately and efficiently model the observed spectra.</a:t>
            </a:r>
            <a:endParaRPr lang="nl-NL" dirty="0"/>
          </a:p>
          <a:p>
            <a:r>
              <a:rPr lang="en-US" dirty="0" smtClean="0"/>
              <a:t>Hyperspectral resolution spectra are the combination of </a:t>
            </a:r>
            <a:r>
              <a:rPr lang="en-US" dirty="0" smtClean="0"/>
              <a:t>all scattering</a:t>
            </a:r>
            <a:r>
              <a:rPr lang="en-US" dirty="0" smtClean="0"/>
              <a:t>, absorption and emission processes </a:t>
            </a:r>
            <a:r>
              <a:rPr lang="en-US" dirty="0" smtClean="0"/>
              <a:t>by atmosphere and surface: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race gases</a:t>
            </a:r>
          </a:p>
          <a:p>
            <a:pPr lvl="1"/>
            <a:r>
              <a:rPr lang="en-US" dirty="0" smtClean="0"/>
              <a:t>Clouds</a:t>
            </a:r>
          </a:p>
          <a:p>
            <a:pPr lvl="1"/>
            <a:r>
              <a:rPr lang="en-US" dirty="0" smtClean="0"/>
              <a:t>Aerosols</a:t>
            </a:r>
          </a:p>
          <a:p>
            <a:pPr lvl="1"/>
            <a:r>
              <a:rPr lang="en-US" dirty="0" smtClean="0"/>
              <a:t>Surfaces 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These components and their changes are all visible from the same spectrum!</a:t>
            </a:r>
            <a:endParaRPr lang="en-US" dirty="0" smtClean="0"/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19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Topics for new working group on hyperspectral radiation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Measurements from satellite, ground, and aircraft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Design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Calibration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Validation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…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Modelling of the observations</a:t>
            </a:r>
            <a:endParaRPr lang="en-US" b="1" dirty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 smtClean="0"/>
              <a:t>Importance of slit-function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Inclusion of solar </a:t>
            </a:r>
            <a:r>
              <a:rPr lang="en-US" dirty="0" err="1" smtClean="0"/>
              <a:t>Fraunhofer</a:t>
            </a:r>
            <a:r>
              <a:rPr lang="en-US" dirty="0" smtClean="0"/>
              <a:t> 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Inclusion of Raman scattering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Collision-induced absorption, line-mixing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Differential retrieval methods </a:t>
            </a:r>
            <a:r>
              <a:rPr lang="en-US" dirty="0" smtClean="0"/>
              <a:t>(like DOAS method)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Fast modelling of trace gas absorption </a:t>
            </a:r>
            <a:r>
              <a:rPr lang="en-US" dirty="0" smtClean="0"/>
              <a:t>bands (like O2 A-band)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Coupling of scattering and absorption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….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61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43204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Suggestions are welcome!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Members are invited!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hlinkClick r:id="rId2"/>
              </a:rPr>
              <a:t>stammes@knmi.nl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nl-NL" sz="36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57C-0553-4ECA-9924-A7596E27D34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15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251</Words>
  <Application>Microsoft Office PowerPoint</Application>
  <PresentationFormat>Diavoorstelling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Hyperspectral radiation:  measurements and modelling</vt:lpstr>
      <vt:lpstr>Trend in satellite and ground-based measurements:</vt:lpstr>
      <vt:lpstr>PowerPoint-presentatie</vt:lpstr>
      <vt:lpstr>IASI</vt:lpstr>
      <vt:lpstr>Challenge and advantage</vt:lpstr>
      <vt:lpstr>Topics for new working group on hyperspectral radiation</vt:lpstr>
      <vt:lpstr>Suggestions are welcome!  Members are invited!   stammes@knmi.nl </vt:lpstr>
    </vt:vector>
  </TitlesOfParts>
  <Company>SSC-Campus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Hyperspectral radiation:  measurements and modelling</dc:title>
  <dc:creator>Stammes, Piet (KNMI)</dc:creator>
  <cp:lastModifiedBy>Stammes, Piet (KNMI)</cp:lastModifiedBy>
  <cp:revision>9</cp:revision>
  <dcterms:created xsi:type="dcterms:W3CDTF">2017-08-26T19:22:52Z</dcterms:created>
  <dcterms:modified xsi:type="dcterms:W3CDTF">2017-08-29T11:38:24Z</dcterms:modified>
</cp:coreProperties>
</file>